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6" r:id="rId2"/>
    <p:sldId id="353" r:id="rId3"/>
    <p:sldId id="517" r:id="rId4"/>
    <p:sldId id="523" r:id="rId5"/>
    <p:sldId id="528" r:id="rId6"/>
    <p:sldId id="506" r:id="rId7"/>
    <p:sldId id="518" r:id="rId8"/>
    <p:sldId id="501" r:id="rId9"/>
    <p:sldId id="498" r:id="rId10"/>
    <p:sldId id="520" r:id="rId11"/>
    <p:sldId id="525" r:id="rId12"/>
    <p:sldId id="526" r:id="rId13"/>
    <p:sldId id="527" r:id="rId14"/>
    <p:sldId id="510" r:id="rId15"/>
    <p:sldId id="5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0D2C30-AC97-A97E-7F65-DB3292BA44F8}" name="Michael Lee" initials="ML" userId="S::mlee@hugessen.com::02d437fe-fa7d-4c99-ab0d-2c7b4836c2b9" providerId="AD"/>
  <p188:author id="{F2B30062-2E24-8F45-97AD-9142E95481B1}" name="Peter Stephenson" initials="PS" userId="S::pstephenson@hugessen.com::a3d038dc-38a1-4d2b-ae85-ced1d804f37f" providerId="AD"/>
  <p188:author id="{2A3EF1B1-D8EA-DA4B-E311-CF9C2CA8B300}" name="Emily Parsons" initials="EP" userId="S::eparsons@hugessen.com::61835c25-6776-4e0b-93a0-47f8f31b34f8" providerId="AD"/>
  <p188:author id="{4EA204F6-1ED2-C61B-9508-1908EE0A5D82}" name="Camille Jovanovic" initials="CJ" userId="S::cjovanovic@hugessen.com::c2454c13-2082-4df0-b3c2-c852178326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0531E"/>
    <a:srgbClr val="F4855E"/>
    <a:srgbClr val="FEF4F0"/>
    <a:srgbClr val="EC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86740" autoAdjust="0"/>
  </p:normalViewPr>
  <p:slideViewPr>
    <p:cSldViewPr snapToGrid="0">
      <p:cViewPr varScale="1">
        <p:scale>
          <a:sx n="110" d="100"/>
          <a:sy n="110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Documents\TSX%2060\2022\ESG%20Webinar\Slides\Slide%20Illustrations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882134579335689"/>
          <c:y val="2.8711052542664789E-2"/>
          <c:w val="0.48577505227345308"/>
          <c:h val="0.9425778949146704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5F6267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Sheet1!$D$3:$D$19</c:f>
              <c:strCache>
                <c:ptCount val="17"/>
                <c:pt idx="0">
                  <c:v>Diversity &amp; Inclusion</c:v>
                </c:pt>
                <c:pt idx="1">
                  <c:v>Safety</c:v>
                </c:pt>
                <c:pt idx="2">
                  <c:v>Customer Satisfaction</c:v>
                </c:pt>
                <c:pt idx="3">
                  <c:v>Talent Development</c:v>
                </c:pt>
                <c:pt idx="4">
                  <c:v>Employee Satisfaction</c:v>
                </c:pt>
                <c:pt idx="5">
                  <c:v>Turnover  /Retention</c:v>
                </c:pt>
                <c:pt idx="6">
                  <c:v>Company Culture</c:v>
                </c:pt>
                <c:pt idx="7">
                  <c:v>Carbon Footprint</c:v>
                </c:pt>
                <c:pt idx="8">
                  <c:v>Community Engagement</c:v>
                </c:pt>
                <c:pt idx="9">
                  <c:v>Product Quality</c:v>
                </c:pt>
                <c:pt idx="10">
                  <c:v>Emissions / Chemical Containment</c:v>
                </c:pt>
                <c:pt idx="11">
                  <c:v>Cybersecurity</c:v>
                </c:pt>
                <c:pt idx="12">
                  <c:v>Energy Efficiency</c:v>
                </c:pt>
                <c:pt idx="13">
                  <c:v>Waste Reduction</c:v>
                </c:pt>
                <c:pt idx="14">
                  <c:v>Sustainable Sourcing</c:v>
                </c:pt>
                <c:pt idx="15">
                  <c:v>Water Consumption</c:v>
                </c:pt>
                <c:pt idx="16">
                  <c:v>Social Other</c:v>
                </c:pt>
              </c:strCache>
            </c:strRef>
          </c:cat>
          <c:val>
            <c:numRef>
              <c:f>Sheet1!$C$3:$C$19</c:f>
              <c:numCache>
                <c:formatCode>0%</c:formatCode>
                <c:ptCount val="17"/>
                <c:pt idx="0">
                  <c:v>0.46</c:v>
                </c:pt>
                <c:pt idx="1">
                  <c:v>0.33</c:v>
                </c:pt>
                <c:pt idx="2">
                  <c:v>0.32</c:v>
                </c:pt>
                <c:pt idx="3">
                  <c:v>0.26</c:v>
                </c:pt>
                <c:pt idx="4">
                  <c:v>0.22</c:v>
                </c:pt>
                <c:pt idx="5">
                  <c:v>0.2</c:v>
                </c:pt>
                <c:pt idx="6">
                  <c:v>0.16</c:v>
                </c:pt>
                <c:pt idx="7">
                  <c:v>0.16</c:v>
                </c:pt>
                <c:pt idx="8">
                  <c:v>0.1</c:v>
                </c:pt>
                <c:pt idx="9">
                  <c:v>0.1</c:v>
                </c:pt>
                <c:pt idx="10">
                  <c:v>0.08</c:v>
                </c:pt>
                <c:pt idx="11">
                  <c:v>0.06</c:v>
                </c:pt>
                <c:pt idx="12">
                  <c:v>0.05</c:v>
                </c:pt>
                <c:pt idx="13">
                  <c:v>0.04</c:v>
                </c:pt>
                <c:pt idx="14">
                  <c:v>0.03</c:v>
                </c:pt>
                <c:pt idx="15">
                  <c:v>0.02</c:v>
                </c:pt>
                <c:pt idx="1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C-4F38-96BE-307ED4643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5208144"/>
        <c:axId val="655206176"/>
      </c:barChart>
      <c:catAx>
        <c:axId val="655208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655206176"/>
        <c:crosses val="autoZero"/>
        <c:auto val="1"/>
        <c:lblAlgn val="ctr"/>
        <c:lblOffset val="100"/>
        <c:noMultiLvlLbl val="0"/>
      </c:catAx>
      <c:valAx>
        <c:axId val="6552061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5520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5F6267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en-CA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Metric Prevalence by Company (S&amp;P 500)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en-CA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en-CA" i="1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 companies that use ESG metrics (n = 326)</a:t>
            </a:r>
            <a:endParaRPr lang="en-CA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Scorecard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7-46C8-A899-21244752CF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Individual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7-46C8-A899-21244752CF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Weighted Metric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7-46C8-A899-21244752CF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Modifier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7-46C8-A899-21244752C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9"/>
        <c:axId val="518581160"/>
        <c:axId val="518577880"/>
      </c:barChart>
      <c:catAx>
        <c:axId val="518581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577880"/>
        <c:crosses val="autoZero"/>
        <c:auto val="1"/>
        <c:lblAlgn val="ctr"/>
        <c:lblOffset val="100"/>
        <c:noMultiLvlLbl val="0"/>
      </c:catAx>
      <c:valAx>
        <c:axId val="51857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811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BFC39C-6837-4623-8AC3-2C56EFF3B04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2ADCE-21D2-4EF1-BBC1-BDDE9C4E7EF2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dirty="0">
              <a:latin typeface="Calibri Light" panose="020F0302020204030204" pitchFamily="34" charset="0"/>
              <a:cs typeface="Calibri Light" panose="020F0302020204030204" pitchFamily="34" charset="0"/>
            </a:rPr>
            <a:t>ESG Convergence</a:t>
          </a:r>
        </a:p>
      </dgm:t>
    </dgm:pt>
    <dgm:pt modelId="{D1F4FF94-CA82-4EB0-B8B6-14068270F8B9}" type="parTrans" cxnId="{5082B406-121B-420A-839C-7764A487FC9D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A9F24B0-E6F4-4772-9A9F-8C0804B2FCCA}" type="sibTrans" cxnId="{5082B406-121B-420A-839C-7764A487FC9D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83985B2-32A2-44B5-85CB-12F4F752DB1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Broader Stakeholders</a:t>
          </a:r>
        </a:p>
      </dgm:t>
    </dgm:pt>
    <dgm:pt modelId="{519FE22E-5EB3-40D5-B687-D0A5E65424BF}" type="parTrans" cxnId="{B4CF17A0-E526-421F-A53E-AD3B80715B5F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361DAA1-D341-450C-B034-37986DF8101E}" type="sibTrans" cxnId="{B4CF17A0-E526-421F-A53E-AD3B80715B5F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242DA85-5BC0-4BC4-957F-7227F3DEEEA4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Activist Investors</a:t>
          </a:r>
        </a:p>
      </dgm:t>
    </dgm:pt>
    <dgm:pt modelId="{5C5B4E88-F98D-4677-82CE-D981239893FE}" type="parTrans" cxnId="{3C4AEE6A-9898-452B-86A4-9FBC08235AD4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A7D171-0281-4066-8FF0-66E674DAA1EE}" type="sibTrans" cxnId="{3C4AEE6A-9898-452B-86A4-9FBC08235AD4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E6E351-20C5-4B1D-BD9C-15FDC5D01BF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Institutional Investors</a:t>
          </a:r>
        </a:p>
      </dgm:t>
    </dgm:pt>
    <dgm:pt modelId="{C165F73E-45BF-499C-B7FA-2C65BD3C6B03}" type="parTrans" cxnId="{51EE47E4-11EB-435F-ABA5-05D69AF5DD43}">
      <dgm:prSet/>
      <dgm:spPr>
        <a:solidFill>
          <a:srgbClr val="ECEEEC"/>
        </a:solidFill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0D1B23-7ADC-411E-B2C4-BB152BA4AC16}" type="sibTrans" cxnId="{51EE47E4-11EB-435F-ABA5-05D69AF5DD43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7F1E73C-785C-4BEC-8DED-B33FB86D6A5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CSA &amp; Government Actors</a:t>
          </a:r>
        </a:p>
      </dgm:t>
    </dgm:pt>
    <dgm:pt modelId="{072393B8-E10C-4E1B-AAAD-1673E8315203}" type="parTrans" cxnId="{AB56289F-5874-4760-B881-6A6050FD1DDA}">
      <dgm:prSet custT="1"/>
      <dgm:spPr>
        <a:solidFill>
          <a:srgbClr val="ECEEEC"/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>
            <a:solidFill>
              <a:prstClr val="white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gm:t>
    </dgm:pt>
    <dgm:pt modelId="{36CCA490-E464-4A26-8B26-3E820F85ED64}" type="sibTrans" cxnId="{AB56289F-5874-4760-B881-6A6050FD1DDA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F8C560C-F139-4175-B969-8AEEA77ACB1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Proxy Advisors</a:t>
          </a:r>
        </a:p>
      </dgm:t>
    </dgm:pt>
    <dgm:pt modelId="{2B5182EE-CEAC-4FCC-99D3-9D5ED0BD71C1}" type="sibTrans" cxnId="{158F0BEE-6E2F-466B-B68E-8C937CACE286}">
      <dgm:prSet/>
      <dgm:spPr/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7B89A27-9E9A-4F2A-8254-8147D2E17B83}" type="parTrans" cxnId="{158F0BEE-6E2F-466B-B68E-8C937CACE286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endParaRPr lang="en-US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04FA1C2-91C6-4612-A46D-E3C7FBE93F4B}" type="pres">
      <dgm:prSet presAssocID="{5CBFC39C-6837-4623-8AC3-2C56EFF3B0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8FE882-9800-4302-B04F-3A00F045A883}" type="pres">
      <dgm:prSet presAssocID="{D442ADCE-21D2-4EF1-BBC1-BDDE9C4E7EF2}" presName="centerShape" presStyleLbl="node0" presStyleIdx="0" presStyleCnt="1" custScaleX="127940" custScaleY="117930" custLinFactNeighborX="-2833" custLinFactNeighborY="3273"/>
      <dgm:spPr/>
    </dgm:pt>
    <dgm:pt modelId="{7B6E3FF2-3A9E-4BDF-80BC-513370B65F3D}" type="pres">
      <dgm:prSet presAssocID="{519FE22E-5EB3-40D5-B687-D0A5E65424BF}" presName="parTrans" presStyleLbl="sibTrans2D1" presStyleIdx="0" presStyleCnt="5" custScaleX="179932" custScaleY="84333"/>
      <dgm:spPr/>
    </dgm:pt>
    <dgm:pt modelId="{D47152E0-8C9C-4E37-923D-6A01B520E15D}" type="pres">
      <dgm:prSet presAssocID="{519FE22E-5EB3-40D5-B687-D0A5E65424BF}" presName="connectorText" presStyleLbl="sibTrans2D1" presStyleIdx="0" presStyleCnt="5"/>
      <dgm:spPr/>
    </dgm:pt>
    <dgm:pt modelId="{FC1A2EBC-B036-4638-8B51-AA0B19D34091}" type="pres">
      <dgm:prSet presAssocID="{383985B2-32A2-44B5-85CB-12F4F752DB15}" presName="node" presStyleLbl="node1" presStyleIdx="0" presStyleCnt="5" custScaleX="94937" custScaleY="94937" custRadScaleRad="91019">
        <dgm:presLayoutVars>
          <dgm:bulletEnabled val="1"/>
        </dgm:presLayoutVars>
      </dgm:prSet>
      <dgm:spPr/>
    </dgm:pt>
    <dgm:pt modelId="{14B733DC-B8CC-4E46-8F3C-EA75013383B7}" type="pres">
      <dgm:prSet presAssocID="{072393B8-E10C-4E1B-AAAD-1673E8315203}" presName="parTrans" presStyleLbl="sibTrans2D1" presStyleIdx="1" presStyleCnt="5" custAng="21241603" custScaleX="218227" custScaleY="83622" custLinFactNeighborX="10594" custLinFactNeighborY="4427"/>
      <dgm:spPr>
        <a:xfrm rot="9127471">
          <a:off x="2736412" y="2103608"/>
          <a:ext cx="482989" cy="287159"/>
        </a:xfrm>
        <a:prstGeom prst="rightArrow">
          <a:avLst>
            <a:gd name="adj1" fmla="val 60000"/>
            <a:gd name="adj2" fmla="val 50000"/>
          </a:avLst>
        </a:prstGeom>
      </dgm:spPr>
    </dgm:pt>
    <dgm:pt modelId="{0DA2B39F-A4C8-4AED-AFC1-11BDE37D8DEC}" type="pres">
      <dgm:prSet presAssocID="{072393B8-E10C-4E1B-AAAD-1673E8315203}" presName="connectorText" presStyleLbl="sibTrans2D1" presStyleIdx="1" presStyleCnt="5"/>
      <dgm:spPr/>
    </dgm:pt>
    <dgm:pt modelId="{B9F5C773-6CC4-47D5-A7F1-C0254E3F1609}" type="pres">
      <dgm:prSet presAssocID="{F7F1E73C-785C-4BEC-8DED-B33FB86D6A56}" presName="node" presStyleLbl="node1" presStyleIdx="1" presStyleCnt="5" custRadScaleRad="94303" custRadScaleInc="-1342">
        <dgm:presLayoutVars>
          <dgm:bulletEnabled val="1"/>
        </dgm:presLayoutVars>
      </dgm:prSet>
      <dgm:spPr/>
    </dgm:pt>
    <dgm:pt modelId="{05BF094A-615E-4E5E-9172-F1BDFA7D34C2}" type="pres">
      <dgm:prSet presAssocID="{5C5B4E88-F98D-4677-82CE-D981239893FE}" presName="parTrans" presStyleLbl="sibTrans2D1" presStyleIdx="2" presStyleCnt="5" custScaleX="179932" custScaleY="84333"/>
      <dgm:spPr/>
    </dgm:pt>
    <dgm:pt modelId="{82E1A951-B7FC-49EB-B6EB-3401836FF23D}" type="pres">
      <dgm:prSet presAssocID="{5C5B4E88-F98D-4677-82CE-D981239893FE}" presName="connectorText" presStyleLbl="sibTrans2D1" presStyleIdx="2" presStyleCnt="5"/>
      <dgm:spPr/>
    </dgm:pt>
    <dgm:pt modelId="{35C50B45-6B29-4840-B3CD-6431A4E7CB09}" type="pres">
      <dgm:prSet presAssocID="{1242DA85-5BC0-4BC4-957F-7227F3DEEEA4}" presName="node" presStyleLbl="node1" presStyleIdx="2" presStyleCnt="5" custScaleX="94937" custScaleY="94937">
        <dgm:presLayoutVars>
          <dgm:bulletEnabled val="1"/>
        </dgm:presLayoutVars>
      </dgm:prSet>
      <dgm:spPr/>
    </dgm:pt>
    <dgm:pt modelId="{A0493DB3-970B-4699-86E2-C2CF32E0A792}" type="pres">
      <dgm:prSet presAssocID="{57B89A27-9E9A-4F2A-8254-8147D2E17B83}" presName="parTrans" presStyleLbl="sibTrans2D1" presStyleIdx="3" presStyleCnt="5" custScaleX="179932" custScaleY="84333"/>
      <dgm:spPr/>
    </dgm:pt>
    <dgm:pt modelId="{7C8116DE-2A81-446C-A9CE-71201CDA10D5}" type="pres">
      <dgm:prSet presAssocID="{57B89A27-9E9A-4F2A-8254-8147D2E17B83}" presName="connectorText" presStyleLbl="sibTrans2D1" presStyleIdx="3" presStyleCnt="5"/>
      <dgm:spPr/>
    </dgm:pt>
    <dgm:pt modelId="{E50C334B-9FF4-41CA-AA2D-6D90AB954B62}" type="pres">
      <dgm:prSet presAssocID="{FF8C560C-F139-4175-B969-8AEEA77ACB1A}" presName="node" presStyleLbl="node1" presStyleIdx="3" presStyleCnt="5" custScaleX="94937" custScaleY="94937" custRadScaleRad="103124" custRadScaleInc="-2141">
        <dgm:presLayoutVars>
          <dgm:bulletEnabled val="1"/>
        </dgm:presLayoutVars>
      </dgm:prSet>
      <dgm:spPr/>
    </dgm:pt>
    <dgm:pt modelId="{330C38C1-E11F-4016-97B3-ADE3193E8B55}" type="pres">
      <dgm:prSet presAssocID="{C165F73E-45BF-499C-B7FA-2C65BD3C6B03}" presName="parTrans" presStyleLbl="sibTrans2D1" presStyleIdx="4" presStyleCnt="5" custScaleX="178976" custScaleY="84333"/>
      <dgm:spPr/>
    </dgm:pt>
    <dgm:pt modelId="{77DCFA19-D095-46CE-9298-34208E76E194}" type="pres">
      <dgm:prSet presAssocID="{C165F73E-45BF-499C-B7FA-2C65BD3C6B03}" presName="connectorText" presStyleLbl="sibTrans2D1" presStyleIdx="4" presStyleCnt="5"/>
      <dgm:spPr/>
    </dgm:pt>
    <dgm:pt modelId="{FD44E6EB-DA9A-4FE7-A3A0-A8BB921610B3}" type="pres">
      <dgm:prSet presAssocID="{BEE6E351-20C5-4B1D-BD9C-15FDC5D01BF3}" presName="node" presStyleLbl="node1" presStyleIdx="4" presStyleCnt="5" custScaleX="94642" custScaleY="94642">
        <dgm:presLayoutVars>
          <dgm:bulletEnabled val="1"/>
        </dgm:presLayoutVars>
      </dgm:prSet>
      <dgm:spPr/>
    </dgm:pt>
  </dgm:ptLst>
  <dgm:cxnLst>
    <dgm:cxn modelId="{C8D87C06-BF06-4EE3-B59E-F5C5BF55219E}" type="presOf" srcId="{C165F73E-45BF-499C-B7FA-2C65BD3C6B03}" destId="{330C38C1-E11F-4016-97B3-ADE3193E8B55}" srcOrd="0" destOrd="0" presId="urn:microsoft.com/office/officeart/2005/8/layout/radial5"/>
    <dgm:cxn modelId="{5082B406-121B-420A-839C-7764A487FC9D}" srcId="{5CBFC39C-6837-4623-8AC3-2C56EFF3B04F}" destId="{D442ADCE-21D2-4EF1-BBC1-BDDE9C4E7EF2}" srcOrd="0" destOrd="0" parTransId="{D1F4FF94-CA82-4EB0-B8B6-14068270F8B9}" sibTransId="{AA9F24B0-E6F4-4772-9A9F-8C0804B2FCCA}"/>
    <dgm:cxn modelId="{D742F219-F196-43F5-B9B4-DF7810347B69}" type="presOf" srcId="{C165F73E-45BF-499C-B7FA-2C65BD3C6B03}" destId="{77DCFA19-D095-46CE-9298-34208E76E194}" srcOrd="1" destOrd="0" presId="urn:microsoft.com/office/officeart/2005/8/layout/radial5"/>
    <dgm:cxn modelId="{6B07A02A-1B65-4C07-B10E-9062701F57D0}" type="presOf" srcId="{5C5B4E88-F98D-4677-82CE-D981239893FE}" destId="{82E1A951-B7FC-49EB-B6EB-3401836FF23D}" srcOrd="1" destOrd="0" presId="urn:microsoft.com/office/officeart/2005/8/layout/radial5"/>
    <dgm:cxn modelId="{4169B734-1503-4AE6-939B-B9A0FC79BC74}" type="presOf" srcId="{072393B8-E10C-4E1B-AAAD-1673E8315203}" destId="{14B733DC-B8CC-4E46-8F3C-EA75013383B7}" srcOrd="0" destOrd="0" presId="urn:microsoft.com/office/officeart/2005/8/layout/radial5"/>
    <dgm:cxn modelId="{3F8E0637-5BC8-4CCF-8E39-1DDE8E41A4A0}" type="presOf" srcId="{519FE22E-5EB3-40D5-B687-D0A5E65424BF}" destId="{D47152E0-8C9C-4E37-923D-6A01B520E15D}" srcOrd="1" destOrd="0" presId="urn:microsoft.com/office/officeart/2005/8/layout/radial5"/>
    <dgm:cxn modelId="{5B0E5F5C-A5A8-457A-8FF2-9FD5E7B206C2}" type="presOf" srcId="{BEE6E351-20C5-4B1D-BD9C-15FDC5D01BF3}" destId="{FD44E6EB-DA9A-4FE7-A3A0-A8BB921610B3}" srcOrd="0" destOrd="0" presId="urn:microsoft.com/office/officeart/2005/8/layout/radial5"/>
    <dgm:cxn modelId="{3C4AEE6A-9898-452B-86A4-9FBC08235AD4}" srcId="{D442ADCE-21D2-4EF1-BBC1-BDDE9C4E7EF2}" destId="{1242DA85-5BC0-4BC4-957F-7227F3DEEEA4}" srcOrd="2" destOrd="0" parTransId="{5C5B4E88-F98D-4677-82CE-D981239893FE}" sibTransId="{FDA7D171-0281-4066-8FF0-66E674DAA1EE}"/>
    <dgm:cxn modelId="{4004F559-DD98-4C2A-AEFA-68DCA5732A15}" type="presOf" srcId="{1242DA85-5BC0-4BC4-957F-7227F3DEEEA4}" destId="{35C50B45-6B29-4840-B3CD-6431A4E7CB09}" srcOrd="0" destOrd="0" presId="urn:microsoft.com/office/officeart/2005/8/layout/radial5"/>
    <dgm:cxn modelId="{73C1907A-ABD9-44B6-8BA6-8D4B39C74FBC}" type="presOf" srcId="{5CBFC39C-6837-4623-8AC3-2C56EFF3B04F}" destId="{204FA1C2-91C6-4612-A46D-E3C7FBE93F4B}" srcOrd="0" destOrd="0" presId="urn:microsoft.com/office/officeart/2005/8/layout/radial5"/>
    <dgm:cxn modelId="{A855E07E-1679-49D7-A527-9357621E1F10}" type="presOf" srcId="{5C5B4E88-F98D-4677-82CE-D981239893FE}" destId="{05BF094A-615E-4E5E-9172-F1BDFA7D34C2}" srcOrd="0" destOrd="0" presId="urn:microsoft.com/office/officeart/2005/8/layout/radial5"/>
    <dgm:cxn modelId="{AB56289F-5874-4760-B881-6A6050FD1DDA}" srcId="{D442ADCE-21D2-4EF1-BBC1-BDDE9C4E7EF2}" destId="{F7F1E73C-785C-4BEC-8DED-B33FB86D6A56}" srcOrd="1" destOrd="0" parTransId="{072393B8-E10C-4E1B-AAAD-1673E8315203}" sibTransId="{36CCA490-E464-4A26-8B26-3E820F85ED64}"/>
    <dgm:cxn modelId="{B4CF17A0-E526-421F-A53E-AD3B80715B5F}" srcId="{D442ADCE-21D2-4EF1-BBC1-BDDE9C4E7EF2}" destId="{383985B2-32A2-44B5-85CB-12F4F752DB15}" srcOrd="0" destOrd="0" parTransId="{519FE22E-5EB3-40D5-B687-D0A5E65424BF}" sibTransId="{9361DAA1-D341-450C-B034-37986DF8101E}"/>
    <dgm:cxn modelId="{8E089BA2-37E6-4CE5-8D87-2A2AF038FBDA}" type="presOf" srcId="{072393B8-E10C-4E1B-AAAD-1673E8315203}" destId="{0DA2B39F-A4C8-4AED-AFC1-11BDE37D8DEC}" srcOrd="1" destOrd="0" presId="urn:microsoft.com/office/officeart/2005/8/layout/radial5"/>
    <dgm:cxn modelId="{E42245A3-16E4-46A6-AB53-B8A72585E087}" type="presOf" srcId="{519FE22E-5EB3-40D5-B687-D0A5E65424BF}" destId="{7B6E3FF2-3A9E-4BDF-80BC-513370B65F3D}" srcOrd="0" destOrd="0" presId="urn:microsoft.com/office/officeart/2005/8/layout/radial5"/>
    <dgm:cxn modelId="{50056BA5-E3AB-4B58-A5AF-D217ABCC1A3F}" type="presOf" srcId="{383985B2-32A2-44B5-85CB-12F4F752DB15}" destId="{FC1A2EBC-B036-4638-8B51-AA0B19D34091}" srcOrd="0" destOrd="0" presId="urn:microsoft.com/office/officeart/2005/8/layout/radial5"/>
    <dgm:cxn modelId="{CC976FAB-C11F-4E00-95B2-F88EF7D2BD03}" type="presOf" srcId="{FF8C560C-F139-4175-B969-8AEEA77ACB1A}" destId="{E50C334B-9FF4-41CA-AA2D-6D90AB954B62}" srcOrd="0" destOrd="0" presId="urn:microsoft.com/office/officeart/2005/8/layout/radial5"/>
    <dgm:cxn modelId="{086A9AC6-B5C4-4F4D-AEB5-6B44A12FB9F8}" type="presOf" srcId="{57B89A27-9E9A-4F2A-8254-8147D2E17B83}" destId="{A0493DB3-970B-4699-86E2-C2CF32E0A792}" srcOrd="0" destOrd="0" presId="urn:microsoft.com/office/officeart/2005/8/layout/radial5"/>
    <dgm:cxn modelId="{0DBB7ED8-C032-4CD6-B7CD-D9AA1D84315F}" type="presOf" srcId="{57B89A27-9E9A-4F2A-8254-8147D2E17B83}" destId="{7C8116DE-2A81-446C-A9CE-71201CDA10D5}" srcOrd="1" destOrd="0" presId="urn:microsoft.com/office/officeart/2005/8/layout/radial5"/>
    <dgm:cxn modelId="{51EE47E4-11EB-435F-ABA5-05D69AF5DD43}" srcId="{D442ADCE-21D2-4EF1-BBC1-BDDE9C4E7EF2}" destId="{BEE6E351-20C5-4B1D-BD9C-15FDC5D01BF3}" srcOrd="4" destOrd="0" parTransId="{C165F73E-45BF-499C-B7FA-2C65BD3C6B03}" sibTransId="{220D1B23-7ADC-411E-B2C4-BB152BA4AC16}"/>
    <dgm:cxn modelId="{158F0BEE-6E2F-466B-B68E-8C937CACE286}" srcId="{D442ADCE-21D2-4EF1-BBC1-BDDE9C4E7EF2}" destId="{FF8C560C-F139-4175-B969-8AEEA77ACB1A}" srcOrd="3" destOrd="0" parTransId="{57B89A27-9E9A-4F2A-8254-8147D2E17B83}" sibTransId="{2B5182EE-CEAC-4FCC-99D3-9D5ED0BD71C1}"/>
    <dgm:cxn modelId="{D2DD1CF4-7C57-4002-8284-68231D251DA7}" type="presOf" srcId="{F7F1E73C-785C-4BEC-8DED-B33FB86D6A56}" destId="{B9F5C773-6CC4-47D5-A7F1-C0254E3F1609}" srcOrd="0" destOrd="0" presId="urn:microsoft.com/office/officeart/2005/8/layout/radial5"/>
    <dgm:cxn modelId="{AA8237FC-962C-4655-B3A4-DFFE3C0E6DF7}" type="presOf" srcId="{D442ADCE-21D2-4EF1-BBC1-BDDE9C4E7EF2}" destId="{578FE882-9800-4302-B04F-3A00F045A883}" srcOrd="0" destOrd="0" presId="urn:microsoft.com/office/officeart/2005/8/layout/radial5"/>
    <dgm:cxn modelId="{D94904C7-37A6-4B53-B5F5-3C50F8CFC1ED}" type="presParOf" srcId="{204FA1C2-91C6-4612-A46D-E3C7FBE93F4B}" destId="{578FE882-9800-4302-B04F-3A00F045A883}" srcOrd="0" destOrd="0" presId="urn:microsoft.com/office/officeart/2005/8/layout/radial5"/>
    <dgm:cxn modelId="{F3594CBD-F9CF-4C1E-BEE9-BB64342D26E0}" type="presParOf" srcId="{204FA1C2-91C6-4612-A46D-E3C7FBE93F4B}" destId="{7B6E3FF2-3A9E-4BDF-80BC-513370B65F3D}" srcOrd="1" destOrd="0" presId="urn:microsoft.com/office/officeart/2005/8/layout/radial5"/>
    <dgm:cxn modelId="{04AA4872-0C02-4324-9A57-70BBB1E673E3}" type="presParOf" srcId="{7B6E3FF2-3A9E-4BDF-80BC-513370B65F3D}" destId="{D47152E0-8C9C-4E37-923D-6A01B520E15D}" srcOrd="0" destOrd="0" presId="urn:microsoft.com/office/officeart/2005/8/layout/radial5"/>
    <dgm:cxn modelId="{B26EC8AE-6A6D-4D00-957A-5393A178BA12}" type="presParOf" srcId="{204FA1C2-91C6-4612-A46D-E3C7FBE93F4B}" destId="{FC1A2EBC-B036-4638-8B51-AA0B19D34091}" srcOrd="2" destOrd="0" presId="urn:microsoft.com/office/officeart/2005/8/layout/radial5"/>
    <dgm:cxn modelId="{C9B0B746-1F38-4921-8EE8-65CFA6137072}" type="presParOf" srcId="{204FA1C2-91C6-4612-A46D-E3C7FBE93F4B}" destId="{14B733DC-B8CC-4E46-8F3C-EA75013383B7}" srcOrd="3" destOrd="0" presId="urn:microsoft.com/office/officeart/2005/8/layout/radial5"/>
    <dgm:cxn modelId="{BBCFD529-AA77-4E2F-8253-F46D85305CEB}" type="presParOf" srcId="{14B733DC-B8CC-4E46-8F3C-EA75013383B7}" destId="{0DA2B39F-A4C8-4AED-AFC1-11BDE37D8DEC}" srcOrd="0" destOrd="0" presId="urn:microsoft.com/office/officeart/2005/8/layout/radial5"/>
    <dgm:cxn modelId="{10B161A4-C059-4126-B77E-15D83CE2DA60}" type="presParOf" srcId="{204FA1C2-91C6-4612-A46D-E3C7FBE93F4B}" destId="{B9F5C773-6CC4-47D5-A7F1-C0254E3F1609}" srcOrd="4" destOrd="0" presId="urn:microsoft.com/office/officeart/2005/8/layout/radial5"/>
    <dgm:cxn modelId="{57DBAFAF-3852-4A7F-802B-FF446EFFE352}" type="presParOf" srcId="{204FA1C2-91C6-4612-A46D-E3C7FBE93F4B}" destId="{05BF094A-615E-4E5E-9172-F1BDFA7D34C2}" srcOrd="5" destOrd="0" presId="urn:microsoft.com/office/officeart/2005/8/layout/radial5"/>
    <dgm:cxn modelId="{163CAA1B-37CC-477A-9339-83AFF065CEC1}" type="presParOf" srcId="{05BF094A-615E-4E5E-9172-F1BDFA7D34C2}" destId="{82E1A951-B7FC-49EB-B6EB-3401836FF23D}" srcOrd="0" destOrd="0" presId="urn:microsoft.com/office/officeart/2005/8/layout/radial5"/>
    <dgm:cxn modelId="{F43662D3-8BE3-48D7-9AB7-4830A940C622}" type="presParOf" srcId="{204FA1C2-91C6-4612-A46D-E3C7FBE93F4B}" destId="{35C50B45-6B29-4840-B3CD-6431A4E7CB09}" srcOrd="6" destOrd="0" presId="urn:microsoft.com/office/officeart/2005/8/layout/radial5"/>
    <dgm:cxn modelId="{59A93E8B-FB5F-41C4-9862-13432DE24A69}" type="presParOf" srcId="{204FA1C2-91C6-4612-A46D-E3C7FBE93F4B}" destId="{A0493DB3-970B-4699-86E2-C2CF32E0A792}" srcOrd="7" destOrd="0" presId="urn:microsoft.com/office/officeart/2005/8/layout/radial5"/>
    <dgm:cxn modelId="{A84A574D-C950-463A-8587-D64338C237C8}" type="presParOf" srcId="{A0493DB3-970B-4699-86E2-C2CF32E0A792}" destId="{7C8116DE-2A81-446C-A9CE-71201CDA10D5}" srcOrd="0" destOrd="0" presId="urn:microsoft.com/office/officeart/2005/8/layout/radial5"/>
    <dgm:cxn modelId="{A7D27FF3-3208-4085-99FC-E46A5D9033AE}" type="presParOf" srcId="{204FA1C2-91C6-4612-A46D-E3C7FBE93F4B}" destId="{E50C334B-9FF4-41CA-AA2D-6D90AB954B62}" srcOrd="8" destOrd="0" presId="urn:microsoft.com/office/officeart/2005/8/layout/radial5"/>
    <dgm:cxn modelId="{8983E000-F284-49E9-AC55-878B4E5F3CE1}" type="presParOf" srcId="{204FA1C2-91C6-4612-A46D-E3C7FBE93F4B}" destId="{330C38C1-E11F-4016-97B3-ADE3193E8B55}" srcOrd="9" destOrd="0" presId="urn:microsoft.com/office/officeart/2005/8/layout/radial5"/>
    <dgm:cxn modelId="{BCD5C3BC-4A15-4592-AC06-1A3131E69283}" type="presParOf" srcId="{330C38C1-E11F-4016-97B3-ADE3193E8B55}" destId="{77DCFA19-D095-46CE-9298-34208E76E194}" srcOrd="0" destOrd="0" presId="urn:microsoft.com/office/officeart/2005/8/layout/radial5"/>
    <dgm:cxn modelId="{64C72352-FD97-4270-AB74-2444BB8C82B0}" type="presParOf" srcId="{204FA1C2-91C6-4612-A46D-E3C7FBE93F4B}" destId="{FD44E6EB-DA9A-4FE7-A3A0-A8BB921610B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FE882-9800-4302-B04F-3A00F045A883}">
      <dsp:nvSpPr>
        <dsp:cNvPr id="0" name=""/>
        <dsp:cNvSpPr/>
      </dsp:nvSpPr>
      <dsp:spPr>
        <a:xfrm>
          <a:off x="1449321" y="1916903"/>
          <a:ext cx="1389116" cy="1280432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ESG Convergence</a:t>
          </a:r>
        </a:p>
      </dsp:txBody>
      <dsp:txXfrm>
        <a:off x="1652752" y="2104418"/>
        <a:ext cx="982254" cy="905402"/>
      </dsp:txXfrm>
    </dsp:sp>
    <dsp:sp modelId="{7B6E3FF2-3A9E-4BDF-80BC-513370B65F3D}">
      <dsp:nvSpPr>
        <dsp:cNvPr id="0" name=""/>
        <dsp:cNvSpPr/>
      </dsp:nvSpPr>
      <dsp:spPr>
        <a:xfrm rot="16399420">
          <a:off x="2029885" y="1609945"/>
          <a:ext cx="321184" cy="289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070807" y="1711232"/>
        <a:ext cx="234304" cy="173761"/>
      </dsp:txXfrm>
    </dsp:sp>
    <dsp:sp modelId="{FC1A2EBC-B036-4638-8B51-AA0B19D34091}">
      <dsp:nvSpPr>
        <dsp:cNvPr id="0" name=""/>
        <dsp:cNvSpPr/>
      </dsp:nvSpPr>
      <dsp:spPr>
        <a:xfrm>
          <a:off x="1597437" y="302235"/>
          <a:ext cx="1280427" cy="128042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Broader Stakeholders</a:t>
          </a:r>
        </a:p>
      </dsp:txBody>
      <dsp:txXfrm>
        <a:off x="1784951" y="489749"/>
        <a:ext cx="905399" cy="905399"/>
      </dsp:txXfrm>
    </dsp:sp>
    <dsp:sp modelId="{14B733DC-B8CC-4E46-8F3C-EA75013383B7}">
      <dsp:nvSpPr>
        <dsp:cNvPr id="0" name=""/>
        <dsp:cNvSpPr/>
      </dsp:nvSpPr>
      <dsp:spPr>
        <a:xfrm rot="19983645">
          <a:off x="2762762" y="2126698"/>
          <a:ext cx="375165" cy="287159"/>
        </a:xfrm>
        <a:prstGeom prst="rightArrow">
          <a:avLst>
            <a:gd name="adj1" fmla="val 60000"/>
            <a:gd name="adj2" fmla="val 50000"/>
          </a:avLst>
        </a:prstGeom>
        <a:solidFill>
          <a:srgbClr val="ECEEEC"/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>
            <a:solidFill>
              <a:prstClr val="white"/>
            </a:solidFill>
            <a:latin typeface="Calibri Light" panose="020F0302020204030204" pitchFamily="34" charset="0"/>
            <a:ea typeface="+mn-ea"/>
            <a:cs typeface="Calibri Light" panose="020F0302020204030204" pitchFamily="34" charset="0"/>
          </a:endParaRPr>
        </a:p>
      </dsp:txBody>
      <dsp:txXfrm>
        <a:off x="2767436" y="2203644"/>
        <a:ext cx="289017" cy="172295"/>
      </dsp:txXfrm>
    </dsp:sp>
    <dsp:sp modelId="{B9F5C773-6CC4-47D5-A7F1-C0254E3F1609}">
      <dsp:nvSpPr>
        <dsp:cNvPr id="0" name=""/>
        <dsp:cNvSpPr/>
      </dsp:nvSpPr>
      <dsp:spPr>
        <a:xfrm>
          <a:off x="3043475" y="1279652"/>
          <a:ext cx="1348713" cy="134871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CSA &amp; Government Actors</a:t>
          </a:r>
        </a:p>
      </dsp:txBody>
      <dsp:txXfrm>
        <a:off x="3240989" y="1477166"/>
        <a:ext cx="953685" cy="953685"/>
      </dsp:txXfrm>
    </dsp:sp>
    <dsp:sp modelId="{05BF094A-615E-4E5E-9172-F1BDFA7D34C2}">
      <dsp:nvSpPr>
        <dsp:cNvPr id="0" name=""/>
        <dsp:cNvSpPr/>
      </dsp:nvSpPr>
      <dsp:spPr>
        <a:xfrm rot="2945060">
          <a:off x="2525464" y="3032103"/>
          <a:ext cx="311172" cy="289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40453" y="3057197"/>
        <a:ext cx="224292" cy="173761"/>
      </dsp:txXfrm>
    </dsp:sp>
    <dsp:sp modelId="{35C50B45-6B29-4840-B3CD-6431A4E7CB09}">
      <dsp:nvSpPr>
        <dsp:cNvPr id="0" name=""/>
        <dsp:cNvSpPr/>
      </dsp:nvSpPr>
      <dsp:spPr>
        <a:xfrm>
          <a:off x="2570203" y="3147470"/>
          <a:ext cx="1280427" cy="128042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Activist Investors</a:t>
          </a:r>
        </a:p>
      </dsp:txBody>
      <dsp:txXfrm>
        <a:off x="2757717" y="3334984"/>
        <a:ext cx="905399" cy="905399"/>
      </dsp:txXfrm>
    </dsp:sp>
    <dsp:sp modelId="{A0493DB3-970B-4699-86E2-C2CF32E0A792}">
      <dsp:nvSpPr>
        <dsp:cNvPr id="0" name=""/>
        <dsp:cNvSpPr/>
      </dsp:nvSpPr>
      <dsp:spPr>
        <a:xfrm rot="7482756">
          <a:off x="1568633" y="3058562"/>
          <a:ext cx="255114" cy="2896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1628692" y="3085026"/>
        <a:ext cx="178580" cy="173761"/>
      </dsp:txXfrm>
    </dsp:sp>
    <dsp:sp modelId="{E50C334B-9FF4-41CA-AA2D-6D90AB954B62}">
      <dsp:nvSpPr>
        <dsp:cNvPr id="0" name=""/>
        <dsp:cNvSpPr/>
      </dsp:nvSpPr>
      <dsp:spPr>
        <a:xfrm>
          <a:off x="612945" y="3202666"/>
          <a:ext cx="1280427" cy="128042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Proxy Advisors</a:t>
          </a:r>
        </a:p>
      </dsp:txBody>
      <dsp:txXfrm>
        <a:off x="800459" y="3390180"/>
        <a:ext cx="905399" cy="905399"/>
      </dsp:txXfrm>
    </dsp:sp>
    <dsp:sp modelId="{330C38C1-E11F-4016-97B3-ADE3193E8B55}">
      <dsp:nvSpPr>
        <dsp:cNvPr id="0" name=""/>
        <dsp:cNvSpPr/>
      </dsp:nvSpPr>
      <dsp:spPr>
        <a:xfrm rot="12163121">
          <a:off x="1252600" y="2094930"/>
          <a:ext cx="266463" cy="289601"/>
        </a:xfrm>
        <a:prstGeom prst="rightArrow">
          <a:avLst>
            <a:gd name="adj1" fmla="val 60000"/>
            <a:gd name="adj2" fmla="val 50000"/>
          </a:avLst>
        </a:prstGeom>
        <a:solidFill>
          <a:srgbClr val="ECEEEC"/>
        </a:solidFill>
        <a:ln>
          <a:noFill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0800000">
        <a:off x="1329438" y="2168286"/>
        <a:ext cx="186524" cy="173761"/>
      </dsp:txXfrm>
    </dsp:sp>
    <dsp:sp modelId="{FD44E6EB-DA9A-4FE7-A3A0-A8BB921610B3}">
      <dsp:nvSpPr>
        <dsp:cNvPr id="0" name=""/>
        <dsp:cNvSpPr/>
      </dsp:nvSpPr>
      <dsp:spPr>
        <a:xfrm>
          <a:off x="25457" y="1299147"/>
          <a:ext cx="1276449" cy="127644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Institutional Investors</a:t>
          </a:r>
        </a:p>
      </dsp:txBody>
      <dsp:txXfrm>
        <a:off x="212389" y="1486079"/>
        <a:ext cx="902585" cy="90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649FA-6D05-4C4D-A226-C1C1C9E8FAF6}" type="datetimeFigureOut">
              <a:rPr lang="en-CA" smtClean="0"/>
              <a:t>2022-06-02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3730-57BD-4DC8-B46E-1DB7507DC7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70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37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F0D5A-4E6B-1642-945E-FC05A4914C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7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2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178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648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69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7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F0D5A-4E6B-1642-945E-FC05A4914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F0D5A-4E6B-1642-945E-FC05A4914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8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93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03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F0D5A-4E6B-1642-945E-FC05A4914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8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F0D5A-4E6B-1642-945E-FC05A4914C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9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8442"/>
            <a:ext cx="12192000" cy="687644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Insert Background Image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9232900" y="3046129"/>
            <a:ext cx="2959100" cy="2595034"/>
          </a:xfrm>
          <a:prstGeom prst="rect">
            <a:avLst/>
          </a:prstGeom>
          <a:solidFill>
            <a:schemeClr val="bg2"/>
          </a:solidFill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046129"/>
            <a:ext cx="9276447" cy="2595034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7" y="3371220"/>
            <a:ext cx="8783233" cy="10832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2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6537" y="4454491"/>
            <a:ext cx="8783372" cy="59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46537" y="5047404"/>
            <a:ext cx="8783372" cy="324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spc="0" baseline="0">
                <a:solidFill>
                  <a:srgbClr val="DFDFDF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2412133" y="209552"/>
            <a:ext cx="2362200" cy="30098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650" i="1" dirty="0">
                <a:solidFill>
                  <a:srgbClr val="464B54"/>
                </a:solidFill>
                <a:latin typeface="Calibri Light" panose="020F0302020204030204" pitchFamily="34" charset="0"/>
              </a:rPr>
              <a:t>Instructions</a:t>
            </a:r>
            <a: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are not visible during Show Mode</a:t>
            </a:r>
            <a:b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</a:br>
            <a:b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</a:br>
            <a:r>
              <a:rPr lang="en-US" sz="9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To insert logo: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dirty="0">
                <a:solidFill>
                  <a:srgbClr val="464B54"/>
                </a:solidFill>
                <a:latin typeface="Calibri Light" panose="020F0302020204030204" pitchFamily="34" charset="0"/>
              </a:rPr>
              <a:t>Navigate to the </a:t>
            </a:r>
            <a:r>
              <a:rPr lang="en-US" sz="800" b="1" i="0" dirty="0">
                <a:solidFill>
                  <a:srgbClr val="464B54"/>
                </a:solidFill>
                <a:latin typeface="Calibri Light" panose="020F0302020204030204" pitchFamily="34" charset="0"/>
              </a:rPr>
              <a:t>Assets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slide to find the </a:t>
            </a:r>
            <a:r>
              <a:rPr lang="en-US" sz="800" b="0" i="0" baseline="0" dirty="0" err="1">
                <a:solidFill>
                  <a:srgbClr val="464B54"/>
                </a:solidFill>
                <a:latin typeface="Calibri Light" panose="020F0302020204030204" pitchFamily="34" charset="0"/>
              </a:rPr>
              <a:t>Hugessen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Logo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Right click on the </a:t>
            </a:r>
            <a:r>
              <a:rPr lang="en-US" sz="800" b="0" i="0" baseline="0" dirty="0" err="1">
                <a:solidFill>
                  <a:srgbClr val="464B54"/>
                </a:solidFill>
                <a:latin typeface="Calibri Light" panose="020F0302020204030204" pitchFamily="34" charset="0"/>
              </a:rPr>
              <a:t>Hugessen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Logo and select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Copy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Navigate back to this slide and right click the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Insert Logo Here 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box, select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Paste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If the logo is cut off at the edges, in the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crop options 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pop up (near the bottom of the logo after inserting the graphic), click on the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third option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to fit the logo inside the box.</a:t>
            </a:r>
          </a:p>
          <a:p>
            <a:pPr marL="0" indent="0" algn="l">
              <a:buFont typeface="Arial"/>
              <a:buNone/>
            </a:pPr>
            <a:endParaRPr lang="en-US" sz="900" b="1" i="0" baseline="0" dirty="0">
              <a:solidFill>
                <a:srgbClr val="464B54"/>
              </a:solidFill>
              <a:latin typeface="Calibri Light" panose="020F0302020204030204" pitchFamily="34" charset="0"/>
            </a:endParaRPr>
          </a:p>
          <a:p>
            <a:pPr marL="0" indent="0" algn="l">
              <a:buFont typeface="Arial"/>
              <a:buNone/>
            </a:pPr>
            <a:r>
              <a:rPr lang="en-US" sz="9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To insert background image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dirty="0">
                <a:solidFill>
                  <a:srgbClr val="464B54"/>
                </a:solidFill>
                <a:latin typeface="Calibri Light" panose="020F0302020204030204" pitchFamily="34" charset="0"/>
              </a:rPr>
              <a:t>Drag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the image from your source folder into the grey background area of the slide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If the image overlaps/hides the text, right click on the image and select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Arrange &gt; Send to Back</a:t>
            </a:r>
            <a:endParaRPr lang="en-US" sz="800" b="0" i="0" dirty="0">
              <a:solidFill>
                <a:srgbClr val="464B54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291701" y="-2"/>
            <a:ext cx="2482632" cy="209552"/>
          </a:xfrm>
          <a:custGeom>
            <a:avLst/>
            <a:gdLst/>
            <a:ahLst/>
            <a:cxnLst/>
            <a:rect l="l" t="t" r="r" b="b"/>
            <a:pathLst>
              <a:path w="1861974" h="209552">
                <a:moveTo>
                  <a:pt x="90324" y="0"/>
                </a:moveTo>
                <a:lnTo>
                  <a:pt x="1861974" y="0"/>
                </a:lnTo>
                <a:lnTo>
                  <a:pt x="1861974" y="209551"/>
                </a:lnTo>
                <a:lnTo>
                  <a:pt x="180647" y="209551"/>
                </a:lnTo>
                <a:lnTo>
                  <a:pt x="180647" y="209552"/>
                </a:lnTo>
                <a:lnTo>
                  <a:pt x="180646" y="209551"/>
                </a:lnTo>
                <a:lnTo>
                  <a:pt x="90324" y="209551"/>
                </a:lnTo>
                <a:lnTo>
                  <a:pt x="90324" y="157164"/>
                </a:lnTo>
                <a:lnTo>
                  <a:pt x="0" y="104777"/>
                </a:lnTo>
                <a:lnTo>
                  <a:pt x="90324" y="52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 algn="l"/>
            <a:r>
              <a:rPr lang="en-US" sz="900" b="1" i="0" dirty="0">
                <a:latin typeface="Calibri Light" panose="020F0302020204030204" pitchFamily="34" charset="0"/>
                <a:cs typeface="Calibri"/>
              </a:rPr>
              <a:t>Slide</a:t>
            </a:r>
            <a:r>
              <a:rPr lang="en-US" sz="900" b="1" i="0" baseline="0" dirty="0">
                <a:latin typeface="Calibri Light" panose="020F0302020204030204" pitchFamily="34" charset="0"/>
                <a:cs typeface="Calibri"/>
              </a:rPr>
              <a:t> Instructions</a:t>
            </a:r>
            <a:endParaRPr lang="en-US" sz="900" b="1" i="0" dirty="0"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C861DEA2-1047-46F9-85D4-290919DBC2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1001" y="3473762"/>
            <a:ext cx="2882899" cy="1776453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340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4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B5628D-B48B-4B87-A920-810DCC0F9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352" y="824675"/>
            <a:ext cx="10417297" cy="52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7644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5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Insert Background Image Here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046129"/>
            <a:ext cx="8690341" cy="2595034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2412133" y="209552"/>
            <a:ext cx="2362200" cy="1092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650" i="1" dirty="0">
                <a:solidFill>
                  <a:srgbClr val="464B54"/>
                </a:solidFill>
                <a:latin typeface="Calibri Light" panose="020F0302020204030204" pitchFamily="34" charset="0"/>
              </a:rPr>
              <a:t>Instructions</a:t>
            </a:r>
            <a: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are not visible during Show Mode</a:t>
            </a:r>
            <a:b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</a:br>
            <a:b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</a:br>
            <a:r>
              <a:rPr lang="en-US" sz="9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To insert theme image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dirty="0">
                <a:solidFill>
                  <a:srgbClr val="464B54"/>
                </a:solidFill>
                <a:latin typeface="Calibri Light" panose="020F0302020204030204" pitchFamily="34" charset="0"/>
              </a:rPr>
              <a:t>Drag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the image from your source folder into the grey area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If the image overlaps/hides the text, right click on the image and select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Arrange &gt; Send to Back</a:t>
            </a:r>
            <a:endParaRPr lang="en-US" sz="800" b="0" i="0" dirty="0">
              <a:solidFill>
                <a:srgbClr val="464B54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14"/>
          <p:cNvSpPr/>
          <p:nvPr userDrawn="1"/>
        </p:nvSpPr>
        <p:spPr>
          <a:xfrm>
            <a:off x="12291701" y="-2"/>
            <a:ext cx="2482632" cy="209552"/>
          </a:xfrm>
          <a:custGeom>
            <a:avLst/>
            <a:gdLst/>
            <a:ahLst/>
            <a:cxnLst/>
            <a:rect l="l" t="t" r="r" b="b"/>
            <a:pathLst>
              <a:path w="1861974" h="209552">
                <a:moveTo>
                  <a:pt x="90324" y="0"/>
                </a:moveTo>
                <a:lnTo>
                  <a:pt x="1861974" y="0"/>
                </a:lnTo>
                <a:lnTo>
                  <a:pt x="1861974" y="209551"/>
                </a:lnTo>
                <a:lnTo>
                  <a:pt x="180647" y="209551"/>
                </a:lnTo>
                <a:lnTo>
                  <a:pt x="180647" y="209552"/>
                </a:lnTo>
                <a:lnTo>
                  <a:pt x="180646" y="209551"/>
                </a:lnTo>
                <a:lnTo>
                  <a:pt x="90324" y="209551"/>
                </a:lnTo>
                <a:lnTo>
                  <a:pt x="90324" y="157164"/>
                </a:lnTo>
                <a:lnTo>
                  <a:pt x="0" y="104777"/>
                </a:lnTo>
                <a:lnTo>
                  <a:pt x="90324" y="52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 algn="l"/>
            <a:r>
              <a:rPr lang="en-US" sz="900" b="1" i="0" dirty="0">
                <a:latin typeface="Calibri Light" panose="020F0302020204030204" pitchFamily="34" charset="0"/>
                <a:cs typeface="Calibri"/>
              </a:rPr>
              <a:t>Slide</a:t>
            </a:r>
            <a:r>
              <a:rPr lang="en-US" sz="900" b="1" i="0" baseline="0" dirty="0">
                <a:latin typeface="Calibri Light" panose="020F0302020204030204" pitchFamily="34" charset="0"/>
                <a:cs typeface="Calibri"/>
              </a:rPr>
              <a:t> Instructions</a:t>
            </a:r>
            <a:endParaRPr lang="en-US" sz="900" b="1" i="0" dirty="0">
              <a:latin typeface="Calibri Light" panose="020F0302020204030204" pitchFamily="34" charset="0"/>
              <a:cs typeface="Calibri"/>
            </a:endParaRP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13720" y="3371220"/>
            <a:ext cx="7262901" cy="10832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2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13662" y="4454491"/>
            <a:ext cx="7263016" cy="593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81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"/>
            <a:ext cx="12192000" cy="6853765"/>
          </a:xfrm>
          <a:prstGeom prst="rect">
            <a:avLst/>
          </a:prstGeom>
          <a:solidFill>
            <a:srgbClr val="DFE1DF"/>
          </a:solidFill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Insert Background Image Here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"/>
            <a:ext cx="12192000" cy="6853765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92251" y="2570164"/>
            <a:ext cx="9191288" cy="14214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2251" y="3991576"/>
            <a:ext cx="9191288" cy="4334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27667" y="2570163"/>
            <a:ext cx="177701" cy="1854841"/>
          </a:xfrm>
          <a:prstGeom prst="rect">
            <a:avLst/>
          </a:prstGeom>
          <a:solidFill>
            <a:schemeClr val="bg2"/>
          </a:solidFill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000" b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412133" y="209552"/>
            <a:ext cx="2362200" cy="1142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US" sz="650" i="1" dirty="0">
                <a:solidFill>
                  <a:srgbClr val="464B54"/>
                </a:solidFill>
                <a:latin typeface="Calibri Light" panose="020F0302020204030204" pitchFamily="34" charset="0"/>
              </a:rPr>
              <a:t>Instructions</a:t>
            </a:r>
            <a: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are not visible during Show Mode</a:t>
            </a:r>
            <a:b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</a:br>
            <a:br>
              <a:rPr lang="en-US" sz="650" i="1" baseline="0" dirty="0">
                <a:solidFill>
                  <a:srgbClr val="464B54"/>
                </a:solidFill>
                <a:latin typeface="Calibri Light" panose="020F0302020204030204" pitchFamily="34" charset="0"/>
              </a:rPr>
            </a:br>
            <a:r>
              <a:rPr lang="en-US" sz="9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To insert background image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dirty="0">
                <a:solidFill>
                  <a:srgbClr val="464B54"/>
                </a:solidFill>
                <a:latin typeface="Calibri Light" panose="020F0302020204030204" pitchFamily="34" charset="0"/>
              </a:rPr>
              <a:t>Drag</a:t>
            </a: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 the image from your source folder into the blue area</a:t>
            </a:r>
          </a:p>
          <a:p>
            <a:pPr marL="88900" indent="-88900" algn="l">
              <a:buFont typeface="Arial"/>
              <a:buChar char="•"/>
            </a:pPr>
            <a:r>
              <a:rPr lang="en-US" sz="800" b="0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If the image overlaps/hides the text, right click on the image and select </a:t>
            </a:r>
            <a:r>
              <a:rPr lang="en-US" sz="800" b="1" i="0" baseline="0" dirty="0">
                <a:solidFill>
                  <a:srgbClr val="464B54"/>
                </a:solidFill>
                <a:latin typeface="Calibri Light" panose="020F0302020204030204" pitchFamily="34" charset="0"/>
              </a:rPr>
              <a:t>Arrange &gt; Send to Back</a:t>
            </a:r>
            <a:endParaRPr lang="en-US" sz="800" b="0" i="0" dirty="0">
              <a:solidFill>
                <a:srgbClr val="464B54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4"/>
          <p:cNvSpPr/>
          <p:nvPr userDrawn="1"/>
        </p:nvSpPr>
        <p:spPr>
          <a:xfrm>
            <a:off x="12291701" y="-2"/>
            <a:ext cx="2482632" cy="209552"/>
          </a:xfrm>
          <a:custGeom>
            <a:avLst/>
            <a:gdLst/>
            <a:ahLst/>
            <a:cxnLst/>
            <a:rect l="l" t="t" r="r" b="b"/>
            <a:pathLst>
              <a:path w="1861974" h="209552">
                <a:moveTo>
                  <a:pt x="90324" y="0"/>
                </a:moveTo>
                <a:lnTo>
                  <a:pt x="1861974" y="0"/>
                </a:lnTo>
                <a:lnTo>
                  <a:pt x="1861974" y="209551"/>
                </a:lnTo>
                <a:lnTo>
                  <a:pt x="180647" y="209551"/>
                </a:lnTo>
                <a:lnTo>
                  <a:pt x="180647" y="209552"/>
                </a:lnTo>
                <a:lnTo>
                  <a:pt x="180646" y="209551"/>
                </a:lnTo>
                <a:lnTo>
                  <a:pt x="90324" y="209551"/>
                </a:lnTo>
                <a:lnTo>
                  <a:pt x="90324" y="157164"/>
                </a:lnTo>
                <a:lnTo>
                  <a:pt x="0" y="104777"/>
                </a:lnTo>
                <a:lnTo>
                  <a:pt x="90324" y="52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0" algn="l"/>
            <a:r>
              <a:rPr lang="en-US" sz="900" b="1" i="0" dirty="0">
                <a:latin typeface="Calibri Light" panose="020F0302020204030204" pitchFamily="34" charset="0"/>
                <a:cs typeface="Calibri"/>
              </a:rPr>
              <a:t>Slide</a:t>
            </a:r>
            <a:r>
              <a:rPr lang="en-US" sz="900" b="1" i="0" baseline="0" dirty="0">
                <a:latin typeface="Calibri Light" panose="020F0302020204030204" pitchFamily="34" charset="0"/>
                <a:cs typeface="Calibri"/>
              </a:rPr>
              <a:t> Instructions</a:t>
            </a:r>
            <a:endParaRPr lang="en-US" sz="900" b="1" i="0" dirty="0">
              <a:latin typeface="Calibri Light" panose="020F03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8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4CB087F-1391-471E-AF3A-873DE4E73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8450" y="977901"/>
            <a:ext cx="11715100" cy="4021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69FEA7-9308-418B-9895-FBE9F21E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50" y="1476833"/>
            <a:ext cx="11715100" cy="4863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2">
            <a:extLst>
              <a:ext uri="{FF2B5EF4-FFF2-40B4-BE49-F238E27FC236}">
                <a16:creationId xmlns:a16="http://schemas.microsoft.com/office/drawing/2014/main" id="{D60C3C6C-FE30-47EF-BF91-B2C563913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450" y="232314"/>
            <a:ext cx="11715100" cy="745588"/>
          </a:xfrm>
        </p:spPr>
        <p:txBody>
          <a:bodyPr vert="horz" lIns="91440" tIns="45720" rIns="91440" bIns="0" rtlCol="0" anchor="b">
            <a:noAutofit/>
          </a:bodyPr>
          <a:lstStyle>
            <a:lvl1pPr>
              <a:defRPr lang="en-US" dirty="0">
                <a:latin typeface="Calibri Light" panose="020F030202020403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761B7-9104-4B5A-8D7F-8739E75E79E9}"/>
              </a:ext>
            </a:extLst>
          </p:cNvPr>
          <p:cNvSpPr/>
          <p:nvPr userDrawn="1"/>
        </p:nvSpPr>
        <p:spPr>
          <a:xfrm>
            <a:off x="10472469" y="6471190"/>
            <a:ext cx="1719530" cy="386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A7FA6E59-517E-4023-BC0E-517BA3F829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8451" y="6539131"/>
            <a:ext cx="10144876" cy="27034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20"/>
              </a:lnSpc>
              <a:defRPr sz="1000" cap="none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DF213836-43AB-4552-A337-37B831CB43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78E64A-3CF2-451C-86AA-746873967174}"/>
              </a:ext>
            </a:extLst>
          </p:cNvPr>
          <p:cNvCxnSpPr/>
          <p:nvPr userDrawn="1"/>
        </p:nvCxnSpPr>
        <p:spPr>
          <a:xfrm>
            <a:off x="11438305" y="6567954"/>
            <a:ext cx="0" cy="2040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Hugessen-Vector-Logo-White.png">
            <a:extLst>
              <a:ext uri="{FF2B5EF4-FFF2-40B4-BE49-F238E27FC236}">
                <a16:creationId xmlns:a16="http://schemas.microsoft.com/office/drawing/2014/main" id="{410A92FD-F913-4B07-9276-078028CBC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6533191"/>
            <a:ext cx="838506" cy="2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98413" y="1600200"/>
            <a:ext cx="4893587" cy="4635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2"/>
          </p:nvPr>
        </p:nvSpPr>
        <p:spPr>
          <a:xfrm>
            <a:off x="238450" y="1600200"/>
            <a:ext cx="6695044" cy="4635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000" b="0" i="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1CE3231-4950-4FCA-B40B-49742C838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450" y="977901"/>
            <a:ext cx="11715100" cy="4021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BC124E8-F3D8-4962-A6A3-1D31D2360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450" y="232314"/>
            <a:ext cx="11715100" cy="745588"/>
          </a:xfrm>
        </p:spPr>
        <p:txBody>
          <a:bodyPr vert="horz" lIns="9144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0000"/>
              </a:lnSpc>
            </a:pPr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409C2A-C15B-42D2-B252-6FB81C498615}"/>
              </a:ext>
            </a:extLst>
          </p:cNvPr>
          <p:cNvSpPr/>
          <p:nvPr userDrawn="1"/>
        </p:nvSpPr>
        <p:spPr>
          <a:xfrm>
            <a:off x="10472469" y="6471190"/>
            <a:ext cx="1719530" cy="386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8AF38C1E-4B91-4A8A-8386-5C5656D816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8451" y="6539131"/>
            <a:ext cx="10144876" cy="27034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20"/>
              </a:lnSpc>
              <a:defRPr sz="1000" cap="none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E29FCF6F-FE02-402F-BF41-033134EFB9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13B473-DA54-4519-BE4D-5529C5A77C9D}"/>
              </a:ext>
            </a:extLst>
          </p:cNvPr>
          <p:cNvCxnSpPr/>
          <p:nvPr userDrawn="1"/>
        </p:nvCxnSpPr>
        <p:spPr>
          <a:xfrm>
            <a:off x="11438305" y="6567954"/>
            <a:ext cx="0" cy="2040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Hugessen-Vector-Logo-White.png">
            <a:extLst>
              <a:ext uri="{FF2B5EF4-FFF2-40B4-BE49-F238E27FC236}">
                <a16:creationId xmlns:a16="http://schemas.microsoft.com/office/drawing/2014/main" id="{AF7BA5F1-58AE-47A6-ABB3-12BF7B81A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6533191"/>
            <a:ext cx="838506" cy="2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8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899400" y="-1"/>
            <a:ext cx="4292600" cy="685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2"/>
          </p:nvPr>
        </p:nvSpPr>
        <p:spPr>
          <a:xfrm>
            <a:off x="238449" y="1600200"/>
            <a:ext cx="7422501" cy="4635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000" b="0" i="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1CE3231-4950-4FCA-B40B-49742C838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450" y="977901"/>
            <a:ext cx="7422500" cy="4021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BC124E8-F3D8-4962-A6A3-1D31D2360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450" y="232314"/>
            <a:ext cx="7422500" cy="745588"/>
          </a:xfrm>
        </p:spPr>
        <p:txBody>
          <a:bodyPr vert="horz" lIns="9144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0000"/>
              </a:lnSpc>
            </a:pPr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6B230D-D60C-4F47-B69F-DCC3FCB297DB}"/>
              </a:ext>
            </a:extLst>
          </p:cNvPr>
          <p:cNvSpPr/>
          <p:nvPr userDrawn="1"/>
        </p:nvSpPr>
        <p:spPr>
          <a:xfrm>
            <a:off x="10472469" y="6471190"/>
            <a:ext cx="1719530" cy="386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Footer Placeholder 13">
            <a:extLst>
              <a:ext uri="{FF2B5EF4-FFF2-40B4-BE49-F238E27FC236}">
                <a16:creationId xmlns:a16="http://schemas.microsoft.com/office/drawing/2014/main" id="{1422B3DC-7370-4076-913D-4A73BDAA81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8451" y="6539131"/>
            <a:ext cx="10144876" cy="27034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20"/>
              </a:lnSpc>
              <a:defRPr sz="1000" cap="none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id="{DDE905A1-936A-4395-A288-8F575BC07A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E5563A-1D00-4BA9-A7CB-D70B6215A562}"/>
              </a:ext>
            </a:extLst>
          </p:cNvPr>
          <p:cNvCxnSpPr/>
          <p:nvPr userDrawn="1"/>
        </p:nvCxnSpPr>
        <p:spPr>
          <a:xfrm>
            <a:off x="11438305" y="6567954"/>
            <a:ext cx="0" cy="2040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Hugessen-Vector-Logo-White.png">
            <a:extLst>
              <a:ext uri="{FF2B5EF4-FFF2-40B4-BE49-F238E27FC236}">
                <a16:creationId xmlns:a16="http://schemas.microsoft.com/office/drawing/2014/main" id="{E67C3FB0-7183-4A23-A2AB-B6F2441D8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6533191"/>
            <a:ext cx="838506" cy="2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"/>
            <a:ext cx="4292600" cy="685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2"/>
          </p:nvPr>
        </p:nvSpPr>
        <p:spPr>
          <a:xfrm>
            <a:off x="4518350" y="1600200"/>
            <a:ext cx="7422500" cy="4635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2000" b="0" i="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1CE3231-4950-4FCA-B40B-49742C838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8350" y="977901"/>
            <a:ext cx="7422500" cy="4021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BC124E8-F3D8-4962-A6A3-1D31D2360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8350" y="232314"/>
            <a:ext cx="7422500" cy="745588"/>
          </a:xfrm>
        </p:spPr>
        <p:txBody>
          <a:bodyPr vert="horz" lIns="9144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0000"/>
              </a:lnSpc>
            </a:pPr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EE9005-60C4-4CBC-9E7B-7A759AE30D12}"/>
              </a:ext>
            </a:extLst>
          </p:cNvPr>
          <p:cNvSpPr/>
          <p:nvPr userDrawn="1"/>
        </p:nvSpPr>
        <p:spPr>
          <a:xfrm>
            <a:off x="10472469" y="6471190"/>
            <a:ext cx="1719530" cy="386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Footer Placeholder 13">
            <a:extLst>
              <a:ext uri="{FF2B5EF4-FFF2-40B4-BE49-F238E27FC236}">
                <a16:creationId xmlns:a16="http://schemas.microsoft.com/office/drawing/2014/main" id="{01E272DD-59F6-439D-B854-B588E10D8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8451" y="6539131"/>
            <a:ext cx="10144876" cy="27034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20"/>
              </a:lnSpc>
              <a:defRPr sz="1000" cap="none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id="{0D6CA879-F5F7-449E-8EDF-F17E668BDD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37BB62-8876-4B73-ADC6-A6E318B8E366}"/>
              </a:ext>
            </a:extLst>
          </p:cNvPr>
          <p:cNvCxnSpPr/>
          <p:nvPr userDrawn="1"/>
        </p:nvCxnSpPr>
        <p:spPr>
          <a:xfrm>
            <a:off x="11438305" y="6567954"/>
            <a:ext cx="0" cy="2040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Hugessen-Vector-Logo-White.png">
            <a:extLst>
              <a:ext uri="{FF2B5EF4-FFF2-40B4-BE49-F238E27FC236}">
                <a16:creationId xmlns:a16="http://schemas.microsoft.com/office/drawing/2014/main" id="{EB4BFB87-D532-4FBB-A69B-0216B2E98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6533191"/>
            <a:ext cx="838506" cy="2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1CE3231-4950-4FCA-B40B-49742C838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450" y="977901"/>
            <a:ext cx="11715100" cy="4021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 sz="16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4BC124E8-F3D8-4962-A6A3-1D31D2360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450" y="232314"/>
            <a:ext cx="11715100" cy="745588"/>
          </a:xfrm>
        </p:spPr>
        <p:txBody>
          <a:bodyPr vert="horz" lIns="9144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0000"/>
              </a:lnSpc>
            </a:pPr>
            <a:r>
              <a:rPr lang="en-CA" dirty="0"/>
              <a:t>Click to add title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72514A-239D-4B31-A47A-017840C4BC89}"/>
              </a:ext>
            </a:extLst>
          </p:cNvPr>
          <p:cNvSpPr/>
          <p:nvPr userDrawn="1"/>
        </p:nvSpPr>
        <p:spPr>
          <a:xfrm>
            <a:off x="10472469" y="6471190"/>
            <a:ext cx="1719530" cy="386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Footer Placeholder 13">
            <a:extLst>
              <a:ext uri="{FF2B5EF4-FFF2-40B4-BE49-F238E27FC236}">
                <a16:creationId xmlns:a16="http://schemas.microsoft.com/office/drawing/2014/main" id="{D861F73C-D22D-4CA8-9134-AB593E0FB9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8451" y="6539131"/>
            <a:ext cx="10144876" cy="27034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20"/>
              </a:lnSpc>
              <a:defRPr sz="1000" cap="none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4">
            <a:extLst>
              <a:ext uri="{FF2B5EF4-FFF2-40B4-BE49-F238E27FC236}">
                <a16:creationId xmlns:a16="http://schemas.microsoft.com/office/drawing/2014/main" id="{E86706F9-0591-461D-BB47-18D37BF6D1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1827C1-37FA-49F0-9444-0149FD3074AD}"/>
              </a:ext>
            </a:extLst>
          </p:cNvPr>
          <p:cNvCxnSpPr/>
          <p:nvPr userDrawn="1"/>
        </p:nvCxnSpPr>
        <p:spPr>
          <a:xfrm>
            <a:off x="11438305" y="6567954"/>
            <a:ext cx="0" cy="2040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Hugessen-Vector-Logo-White.png">
            <a:extLst>
              <a:ext uri="{FF2B5EF4-FFF2-40B4-BE49-F238E27FC236}">
                <a16:creationId xmlns:a16="http://schemas.microsoft.com/office/drawing/2014/main" id="{BC3719DB-043A-4A3D-BC49-52E8CC4A3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6533191"/>
            <a:ext cx="838506" cy="2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047333-F0F8-4F0B-B8EC-B9396A171982}"/>
              </a:ext>
            </a:extLst>
          </p:cNvPr>
          <p:cNvSpPr/>
          <p:nvPr userDrawn="1"/>
        </p:nvSpPr>
        <p:spPr>
          <a:xfrm>
            <a:off x="10472469" y="6471190"/>
            <a:ext cx="1719530" cy="3868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3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6EDC92D-87DC-43A1-93E5-60EED99C75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38451" y="6539131"/>
            <a:ext cx="10144876" cy="27034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120"/>
              </a:lnSpc>
              <a:defRPr sz="1000" cap="none" baseline="0">
                <a:solidFill>
                  <a:srgbClr val="000000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E71F742F-7782-46F4-9FBC-74A02BE402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2B6780-203C-4EA9-8AA3-953C93F11798}"/>
              </a:ext>
            </a:extLst>
          </p:cNvPr>
          <p:cNvCxnSpPr/>
          <p:nvPr userDrawn="1"/>
        </p:nvCxnSpPr>
        <p:spPr>
          <a:xfrm>
            <a:off x="11438305" y="6567954"/>
            <a:ext cx="0" cy="20407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Hugessen-Vector-Logo-White.png">
            <a:extLst>
              <a:ext uri="{FF2B5EF4-FFF2-40B4-BE49-F238E27FC236}">
                <a16:creationId xmlns:a16="http://schemas.microsoft.com/office/drawing/2014/main" id="{13ACBE4C-4036-4663-86B5-B47D47D04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79" y="6533191"/>
            <a:ext cx="838506" cy="2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450" y="232313"/>
            <a:ext cx="11715100" cy="811746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450" y="1690279"/>
            <a:ext cx="11715100" cy="4649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86691" y="6551831"/>
            <a:ext cx="495709" cy="270343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fld id="{41C67625-41B9-9145-93F1-B2631F2A81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9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lang="en-US" sz="3200" kern="1200" dirty="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9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29.png"/><Relationship Id="rId5" Type="http://schemas.openxmlformats.org/officeDocument/2006/relationships/image" Target="../media/image43.png"/><Relationship Id="rId10" Type="http://schemas.microsoft.com/office/2007/relationships/hdphoto" Target="../media/hdphoto4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29.pn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mailto:email@hugesse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7E3FE-DEF4-41F7-85BD-91AFAC66EC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1F6819-1F9E-406C-8973-C9F2FEFA31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2000"/>
                    </a14:imgEffect>
                    <a14:imgEffect>
                      <a14:brightnessContrast bright="70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4591" y="0"/>
            <a:ext cx="3347409" cy="1673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CE753D-2DDB-4216-B423-EC37523B0708}"/>
              </a:ext>
            </a:extLst>
          </p:cNvPr>
          <p:cNvSpPr/>
          <p:nvPr/>
        </p:nvSpPr>
        <p:spPr>
          <a:xfrm>
            <a:off x="440871" y="2077186"/>
            <a:ext cx="10996153" cy="2703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TSX60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Emerging Trends in Executive Compensation and ESG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>
                <a:solidFill>
                  <a:prstClr val="white"/>
                </a:solidFill>
                <a:latin typeface="Calibri Light" panose="020F0302020204030204" pitchFamily="34" charset="0"/>
              </a:rPr>
              <a:t>June 1, 2022</a:t>
            </a:r>
            <a:endParaRPr kumimoji="0" lang="en-CA" sz="16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CA" sz="1800" b="1" u="none" strike="noStrike" kern="1200" cap="none" spc="0" normalizeH="0" baseline="0" noProof="0" dirty="0">
              <a:ln>
                <a:noFill/>
              </a:ln>
              <a:solidFill>
                <a:srgbClr val="F37A4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1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FB2AFC-D748-4988-862F-5DA57A10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Studies: US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B9C9C-EAAD-4B18-943C-783D64FDF9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C67625-41B9-9145-93F1-B2631F2A81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7024432-748D-48E7-A43F-CFCAF5B886ED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pic>
        <p:nvPicPr>
          <p:cNvPr id="11" name="Picture 2" descr="Semler Brossy - Leading Executive Compensation Consulting Firm">
            <a:extLst>
              <a:ext uri="{FF2B5EF4-FFF2-40B4-BE49-F238E27FC236}">
                <a16:creationId xmlns:a16="http://schemas.microsoft.com/office/drawing/2014/main" id="{2971655C-4E92-4A6B-B6D5-AEBC51E3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509074"/>
            <a:ext cx="1620562" cy="3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CD78C01-3216-4F41-8C80-6A2DE5E89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724035"/>
              </p:ext>
            </p:extLst>
          </p:nvPr>
        </p:nvGraphicFramePr>
        <p:xfrm>
          <a:off x="1881837" y="1523999"/>
          <a:ext cx="8428327" cy="438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CEC2E6B-0C2C-422C-A4BE-DAA24941DEC8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393386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Studies: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8</a:t>
            </a:r>
          </a:p>
          <a:p>
            <a:pPr lvl="0"/>
            <a:endParaRPr lang="en-US" noProof="0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EA8EB555-763F-725A-832F-6E6EE5A54DEA}"/>
              </a:ext>
            </a:extLst>
          </p:cNvPr>
          <p:cNvSpPr txBox="1">
            <a:spLocks/>
          </p:cNvSpPr>
          <p:nvPr/>
        </p:nvSpPr>
        <p:spPr>
          <a:xfrm>
            <a:off x="390849" y="66851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EF503-4A91-0B2B-9E56-C95291F1268C}"/>
              </a:ext>
            </a:extLst>
          </p:cNvPr>
          <p:cNvGrpSpPr/>
          <p:nvPr/>
        </p:nvGrpSpPr>
        <p:grpSpPr>
          <a:xfrm>
            <a:off x="362169" y="3216583"/>
            <a:ext cx="3429719" cy="658800"/>
            <a:chOff x="362169" y="3711883"/>
            <a:chExt cx="3429719" cy="658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D08FC-9C20-6DE3-6E34-7D69C47495AE}"/>
                </a:ext>
              </a:extLst>
            </p:cNvPr>
            <p:cNvSpPr/>
            <p:nvPr/>
          </p:nvSpPr>
          <p:spPr>
            <a:xfrm>
              <a:off x="362579" y="3711883"/>
              <a:ext cx="3429309" cy="65727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0E232E-4E11-FD09-BA51-7082CDF3309D}"/>
                </a:ext>
              </a:extLst>
            </p:cNvPr>
            <p:cNvSpPr/>
            <p:nvPr/>
          </p:nvSpPr>
          <p:spPr>
            <a:xfrm>
              <a:off x="362169" y="3711883"/>
              <a:ext cx="931252" cy="658800"/>
            </a:xfrm>
            <a:prstGeom prst="rect">
              <a:avLst/>
            </a:prstGeom>
            <a:pattFill prst="wdUpDiag">
              <a:fgClr>
                <a:schemeClr val="bg2">
                  <a:lumMod val="60000"/>
                  <a:lumOff val="40000"/>
                </a:schemeClr>
              </a:fgClr>
              <a:bgClr>
                <a:srgbClr val="D9D9D9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4CAC9ED7-F9B4-DEFD-436B-4606DB451E38}"/>
              </a:ext>
            </a:extLst>
          </p:cNvPr>
          <p:cNvCxnSpPr/>
          <p:nvPr/>
        </p:nvCxnSpPr>
        <p:spPr>
          <a:xfrm>
            <a:off x="850966" y="3925559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7DC3F784-17D7-C614-4EDD-E7F4100A1CEE}"/>
              </a:ext>
            </a:extLst>
          </p:cNvPr>
          <p:cNvGrpSpPr/>
          <p:nvPr/>
        </p:nvGrpSpPr>
        <p:grpSpPr>
          <a:xfrm>
            <a:off x="4381140" y="3014159"/>
            <a:ext cx="3429720" cy="859696"/>
            <a:chOff x="4261310" y="3509459"/>
            <a:chExt cx="3429720" cy="859696"/>
          </a:xfrm>
        </p:grpSpPr>
        <p:grpSp>
          <p:nvGrpSpPr>
            <p:cNvPr id="2051" name="Group 2050">
              <a:extLst>
                <a:ext uri="{FF2B5EF4-FFF2-40B4-BE49-F238E27FC236}">
                  <a16:creationId xmlns:a16="http://schemas.microsoft.com/office/drawing/2014/main" id="{E73774FB-BA39-8C6E-F61B-C8922414BFF0}"/>
                </a:ext>
              </a:extLst>
            </p:cNvPr>
            <p:cNvGrpSpPr/>
            <p:nvPr/>
          </p:nvGrpSpPr>
          <p:grpSpPr>
            <a:xfrm>
              <a:off x="4261310" y="3711883"/>
              <a:ext cx="3429720" cy="657272"/>
              <a:chOff x="4261310" y="3711883"/>
              <a:chExt cx="3429720" cy="65727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FF4E0D3-9A79-3D5E-462A-244593850E43}"/>
                  </a:ext>
                </a:extLst>
              </p:cNvPr>
              <p:cNvSpPr/>
              <p:nvPr/>
            </p:nvSpPr>
            <p:spPr>
              <a:xfrm>
                <a:off x="4261721" y="3711883"/>
                <a:ext cx="3429309" cy="65727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9" name="Rectangle 2048">
                <a:extLst>
                  <a:ext uri="{FF2B5EF4-FFF2-40B4-BE49-F238E27FC236}">
                    <a16:creationId xmlns:a16="http://schemas.microsoft.com/office/drawing/2014/main" id="{18047A0F-AE05-F85D-2331-F624E8CE21C6}"/>
                  </a:ext>
                </a:extLst>
              </p:cNvPr>
              <p:cNvSpPr/>
              <p:nvPr/>
            </p:nvSpPr>
            <p:spPr>
              <a:xfrm>
                <a:off x="4261310" y="3711883"/>
                <a:ext cx="342000" cy="65727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53" name="Right Brace 2052">
              <a:extLst>
                <a:ext uri="{FF2B5EF4-FFF2-40B4-BE49-F238E27FC236}">
                  <a16:creationId xmlns:a16="http://schemas.microsoft.com/office/drawing/2014/main" id="{364B639B-3EE1-CB74-9ADB-3AE16EAFA529}"/>
                </a:ext>
              </a:extLst>
            </p:cNvPr>
            <p:cNvSpPr/>
            <p:nvPr/>
          </p:nvSpPr>
          <p:spPr>
            <a:xfrm rot="16200000">
              <a:off x="4376598" y="3435897"/>
              <a:ext cx="153151" cy="300276"/>
            </a:xfrm>
            <a:prstGeom prst="rightBrace">
              <a:avLst>
                <a:gd name="adj1" fmla="val 8333"/>
                <a:gd name="adj2" fmla="val 50671"/>
              </a:avLst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ACF3B4-7C59-07B8-EE89-6512EDE4DC62}"/>
              </a:ext>
            </a:extLst>
          </p:cNvPr>
          <p:cNvCxnSpPr>
            <a:cxnSpLocks/>
          </p:cNvCxnSpPr>
          <p:nvPr/>
        </p:nvCxnSpPr>
        <p:spPr>
          <a:xfrm>
            <a:off x="10998460" y="3938557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" name="TextBox 2049">
            <a:extLst>
              <a:ext uri="{FF2B5EF4-FFF2-40B4-BE49-F238E27FC236}">
                <a16:creationId xmlns:a16="http://schemas.microsoft.com/office/drawing/2014/main" id="{277CA418-600D-21E1-FCED-FF0992EF2415}"/>
              </a:ext>
            </a:extLst>
          </p:cNvPr>
          <p:cNvSpPr txBox="1"/>
          <p:nvPr/>
        </p:nvSpPr>
        <p:spPr>
          <a:xfrm>
            <a:off x="390849" y="4329886"/>
            <a:ext cx="3391615" cy="161754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CA" dirty="0"/>
              <a:t>ESG</a:t>
            </a:r>
          </a:p>
          <a:p>
            <a:pPr>
              <a:spcAft>
                <a:spcPts val="600"/>
              </a:spcAft>
            </a:pPr>
            <a:r>
              <a:rPr lang="en-CA" dirty="0"/>
              <a:t>Talent and Employee Well-Being</a:t>
            </a:r>
          </a:p>
          <a:p>
            <a:pPr>
              <a:spcAft>
                <a:spcPts val="600"/>
              </a:spcAft>
            </a:pPr>
            <a:r>
              <a:rPr lang="en-CA" dirty="0"/>
              <a:t>Technology</a:t>
            </a:r>
          </a:p>
          <a:p>
            <a:pPr>
              <a:spcAft>
                <a:spcPts val="600"/>
              </a:spcAft>
            </a:pPr>
            <a:r>
              <a:rPr lang="en-CA" dirty="0"/>
              <a:t>Cybersecurity</a:t>
            </a:r>
          </a:p>
          <a:p>
            <a:pPr>
              <a:spcAft>
                <a:spcPts val="600"/>
              </a:spcAft>
            </a:pPr>
            <a:r>
              <a:rPr lang="en-CA" dirty="0"/>
              <a:t>Risk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D2F584-67C1-322F-D299-993E1132B484}"/>
              </a:ext>
            </a:extLst>
          </p:cNvPr>
          <p:cNvSpPr txBox="1"/>
          <p:nvPr/>
        </p:nvSpPr>
        <p:spPr>
          <a:xfrm>
            <a:off x="5068020" y="5183287"/>
            <a:ext cx="2272519" cy="3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Carbon</a:t>
            </a:r>
            <a:r>
              <a:rPr kumimoji="0" lang="en-CA" sz="1500" b="0" i="0" u="none" strike="noStrike" kern="1200" cap="none" spc="0" normalizeH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Intensity Reduction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F0531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9254DA-4149-84E3-D5D9-A79CD3BC3929}"/>
              </a:ext>
            </a:extLst>
          </p:cNvPr>
          <p:cNvSpPr txBox="1"/>
          <p:nvPr/>
        </p:nvSpPr>
        <p:spPr>
          <a:xfrm>
            <a:off x="5123824" y="4638689"/>
            <a:ext cx="2160911" cy="3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Workforce</a:t>
            </a:r>
            <a:r>
              <a:rPr kumimoji="0" lang="en-CA" sz="1500" b="0" i="0" u="none" strike="noStrike" kern="1200" cap="none" spc="0" normalizeH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Diversity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F0531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3D659C-0FCD-4F63-9C0A-1012893D8AA0}"/>
              </a:ext>
            </a:extLst>
          </p:cNvPr>
          <p:cNvGrpSpPr/>
          <p:nvPr/>
        </p:nvGrpSpPr>
        <p:grpSpPr>
          <a:xfrm>
            <a:off x="4436155" y="3954669"/>
            <a:ext cx="514315" cy="1404000"/>
            <a:chOff x="4467905" y="3954669"/>
            <a:chExt cx="514315" cy="1404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C43932-E95B-407F-825A-2D38BAC0C1B6}"/>
                </a:ext>
              </a:extLst>
            </p:cNvPr>
            <p:cNvGrpSpPr/>
            <p:nvPr/>
          </p:nvGrpSpPr>
          <p:grpSpPr>
            <a:xfrm>
              <a:off x="4677420" y="3956198"/>
              <a:ext cx="304800" cy="368742"/>
              <a:chOff x="4688850" y="3956198"/>
              <a:chExt cx="304800" cy="368742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93C2B31-6067-E8F2-CBB1-ADF9D02850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841250" y="4172540"/>
                <a:ext cx="0" cy="304800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6186313-0BAF-7CC3-D732-2649376696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5993" y="3956198"/>
                <a:ext cx="0" cy="3687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938D5A0-DD33-4CF9-B71D-DE9DFC5E2DE6}"/>
                </a:ext>
              </a:extLst>
            </p:cNvPr>
            <p:cNvGrpSpPr/>
            <p:nvPr/>
          </p:nvGrpSpPr>
          <p:grpSpPr>
            <a:xfrm>
              <a:off x="4568168" y="3954669"/>
              <a:ext cx="414052" cy="864000"/>
              <a:chOff x="4568168" y="3954669"/>
              <a:chExt cx="414052" cy="864000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727E614A-2C7E-58E0-6384-C1B311E27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8168" y="4815708"/>
                <a:ext cx="414052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FB4E10D-5DFF-AF5C-A1FE-DB4DCF5F9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5311" y="3954669"/>
                <a:ext cx="0" cy="864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4A6978-4203-4EB2-9FA1-EC2F073CD89B}"/>
                </a:ext>
              </a:extLst>
            </p:cNvPr>
            <p:cNvGrpSpPr/>
            <p:nvPr/>
          </p:nvGrpSpPr>
          <p:grpSpPr>
            <a:xfrm>
              <a:off x="4467905" y="3954669"/>
              <a:ext cx="514315" cy="1404000"/>
              <a:chOff x="4422640" y="3954669"/>
              <a:chExt cx="514315" cy="1404000"/>
            </a:xfrm>
          </p:grpSpPr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D64EDBC-1069-E010-D251-237E4F298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2640" y="5350432"/>
                <a:ext cx="514315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33B5CCC-B0C9-6D60-EDD5-0D00027E39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7402" y="3954669"/>
                <a:ext cx="0" cy="14040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42F8398-FE5E-0413-7C11-119090AA3EBD}"/>
              </a:ext>
            </a:extLst>
          </p:cNvPr>
          <p:cNvSpPr txBox="1"/>
          <p:nvPr/>
        </p:nvSpPr>
        <p:spPr>
          <a:xfrm>
            <a:off x="5123824" y="4139547"/>
            <a:ext cx="2160911" cy="3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Diverse Supplier Spend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1D591B6-C4B8-2FE4-380E-9E75D5593E3A}"/>
              </a:ext>
            </a:extLst>
          </p:cNvPr>
          <p:cNvSpPr/>
          <p:nvPr/>
        </p:nvSpPr>
        <p:spPr>
          <a:xfrm>
            <a:off x="8794666" y="3216321"/>
            <a:ext cx="853440" cy="65727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err="1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41E8D8-9CA4-2705-9D5F-C4C4A6A57CCD}"/>
              </a:ext>
            </a:extLst>
          </p:cNvPr>
          <p:cNvSpPr/>
          <p:nvPr/>
        </p:nvSpPr>
        <p:spPr>
          <a:xfrm>
            <a:off x="10571740" y="3216321"/>
            <a:ext cx="853440" cy="657272"/>
          </a:xfrm>
          <a:prstGeom prst="rect">
            <a:avLst/>
          </a:prstGeom>
          <a:solidFill>
            <a:srgbClr val="F485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+/- 10%</a:t>
            </a:r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64240B3E-A6E8-F919-564E-8D7ACCE88931}"/>
              </a:ext>
            </a:extLst>
          </p:cNvPr>
          <p:cNvSpPr/>
          <p:nvPr/>
        </p:nvSpPr>
        <p:spPr>
          <a:xfrm>
            <a:off x="9924015" y="3357831"/>
            <a:ext cx="371817" cy="422622"/>
          </a:xfrm>
          <a:prstGeom prst="mathMultiply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6" name="Footer Placeholder 1">
            <a:extLst>
              <a:ext uri="{FF2B5EF4-FFF2-40B4-BE49-F238E27FC236}">
                <a16:creationId xmlns:a16="http://schemas.microsoft.com/office/drawing/2014/main" id="{ACFFA2F3-FBB7-426C-8C7A-4C36179623EE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3DC2E6-E23E-4FAF-BCFD-94E629C0F273}"/>
              </a:ext>
            </a:extLst>
          </p:cNvPr>
          <p:cNvSpPr txBox="1"/>
          <p:nvPr/>
        </p:nvSpPr>
        <p:spPr>
          <a:xfrm>
            <a:off x="394759" y="1251079"/>
            <a:ext cx="34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Scorecard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B61B72-9D22-40EE-890B-07CFE77CCCB1}"/>
              </a:ext>
            </a:extLst>
          </p:cNvPr>
          <p:cNvSpPr txBox="1"/>
          <p:nvPr/>
        </p:nvSpPr>
        <p:spPr>
          <a:xfrm>
            <a:off x="4386000" y="1251079"/>
            <a:ext cx="34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Weighted Metric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5E5C13-D14E-47B3-A5DF-73A7763AD1F6}"/>
              </a:ext>
            </a:extLst>
          </p:cNvPr>
          <p:cNvSpPr txBox="1"/>
          <p:nvPr/>
        </p:nvSpPr>
        <p:spPr>
          <a:xfrm>
            <a:off x="8399923" y="1251079"/>
            <a:ext cx="34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Modifier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859C11-41FD-4D60-B0B1-00EFEB979357}"/>
              </a:ext>
            </a:extLst>
          </p:cNvPr>
          <p:cNvCxnSpPr>
            <a:cxnSpLocks/>
          </p:cNvCxnSpPr>
          <p:nvPr/>
        </p:nvCxnSpPr>
        <p:spPr>
          <a:xfrm>
            <a:off x="4016894" y="1507657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3A8DFBF-CA41-48EE-82E9-0C7C3AD046BC}"/>
              </a:ext>
            </a:extLst>
          </p:cNvPr>
          <p:cNvCxnSpPr>
            <a:cxnSpLocks/>
          </p:cNvCxnSpPr>
          <p:nvPr/>
        </p:nvCxnSpPr>
        <p:spPr>
          <a:xfrm>
            <a:off x="8175106" y="1507657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683507A-420B-4C5E-8AF9-88ABB3A4FEF0}"/>
              </a:ext>
            </a:extLst>
          </p:cNvPr>
          <p:cNvSpPr txBox="1"/>
          <p:nvPr/>
        </p:nvSpPr>
        <p:spPr>
          <a:xfrm>
            <a:off x="4251325" y="2582473"/>
            <a:ext cx="68688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10%</a:t>
            </a:r>
            <a:endParaRPr kumimoji="0" lang="en-CA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5F9FD09-ED89-4533-9F7B-479D0C000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/>
        </p:blipFill>
        <p:spPr bwMode="auto">
          <a:xfrm>
            <a:off x="1434653" y="2018601"/>
            <a:ext cx="143153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BD04807-6219-4872-8505-F818DF64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41" y="2000601"/>
            <a:ext cx="227123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3F1B1DC-21EE-4A69-A51B-C7272ACF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/>
        </p:blipFill>
        <p:spPr bwMode="auto">
          <a:xfrm>
            <a:off x="9542468" y="1812823"/>
            <a:ext cx="1134911" cy="8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9F1006D-BA10-494C-98F8-29DFBA4679D0}"/>
              </a:ext>
            </a:extLst>
          </p:cNvPr>
          <p:cNvSpPr txBox="1"/>
          <p:nvPr/>
        </p:nvSpPr>
        <p:spPr>
          <a:xfrm>
            <a:off x="8730250" y="4329886"/>
            <a:ext cx="2759347" cy="161754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</a:defRPr>
            </a:lvl1pPr>
          </a:lstStyle>
          <a:p>
            <a:r>
              <a:rPr lang="en-GB" dirty="0"/>
              <a:t>Carbon neutrality</a:t>
            </a:r>
          </a:p>
          <a:p>
            <a:r>
              <a:rPr lang="en-GB" dirty="0"/>
              <a:t>Financial Inclusion</a:t>
            </a:r>
          </a:p>
          <a:p>
            <a:r>
              <a:rPr lang="en-GB" dirty="0"/>
              <a:t>Gender median pay gap</a:t>
            </a:r>
            <a:endParaRPr lang="en-CA" dirty="0"/>
          </a:p>
        </p:txBody>
      </p:sp>
      <p:pic>
        <p:nvPicPr>
          <p:cNvPr id="44" name="Picture 2" descr="Semler Brossy - Leading Executive Compensation Consulting Firm">
            <a:extLst>
              <a:ext uri="{FF2B5EF4-FFF2-40B4-BE49-F238E27FC236}">
                <a16:creationId xmlns:a16="http://schemas.microsoft.com/office/drawing/2014/main" id="{B5E95868-58F4-47D9-9B91-CD92E2E5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509074"/>
            <a:ext cx="1620562" cy="3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8" grpId="0" animBg="1"/>
      <p:bldP spid="80" grpId="0" animBg="1"/>
      <p:bldP spid="31" grpId="0" animBg="1"/>
      <p:bldP spid="59" grpId="0"/>
      <p:bldP spid="61" grpId="0"/>
      <p:bldP spid="79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1273F3E0-83CE-4325-940D-74521CF96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59742"/>
              </p:ext>
            </p:extLst>
          </p:nvPr>
        </p:nvGraphicFramePr>
        <p:xfrm>
          <a:off x="582534" y="1874857"/>
          <a:ext cx="7246364" cy="367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352">
                  <a:extLst>
                    <a:ext uri="{9D8B030D-6E8A-4147-A177-3AD203B41FA5}">
                      <a16:colId xmlns:a16="http://schemas.microsoft.com/office/drawing/2014/main" val="2768578859"/>
                    </a:ext>
                  </a:extLst>
                </a:gridCol>
                <a:gridCol w="1360486">
                  <a:extLst>
                    <a:ext uri="{9D8B030D-6E8A-4147-A177-3AD203B41FA5}">
                      <a16:colId xmlns:a16="http://schemas.microsoft.com/office/drawing/2014/main" val="2460587192"/>
                    </a:ext>
                  </a:extLst>
                </a:gridCol>
                <a:gridCol w="2986526">
                  <a:extLst>
                    <a:ext uri="{9D8B030D-6E8A-4147-A177-3AD203B41FA5}">
                      <a16:colId xmlns:a16="http://schemas.microsoft.com/office/drawing/2014/main" val="3435836953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97661"/>
                  </a:ext>
                </a:extLst>
              </a:tr>
              <a:tr h="1102949"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6269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Identify and address racial disparities in the workplace</a:t>
                      </a:r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54198"/>
                  </a:ext>
                </a:extLst>
              </a:tr>
              <a:tr h="1102949"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6269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Require suppliers to preserve biodiversity</a:t>
                      </a:r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94247"/>
                  </a:ext>
                </a:extLst>
              </a:tr>
              <a:tr h="1102949"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29%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6269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Zero plastic waste action plan </a:t>
                      </a:r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60529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FE1D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Shareholder Perspectives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7095D08-A110-F45B-C010-B111B257495D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Voting Results; Financial Times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839A3B31-1E31-E327-592B-43CEB8D7F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4804" r="67500" b="5537"/>
          <a:stretch/>
        </p:blipFill>
        <p:spPr>
          <a:xfrm>
            <a:off x="1097854" y="2287114"/>
            <a:ext cx="1018392" cy="101691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0AD3344-96D8-7BF3-4B31-6B318C6CC6B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5" y="4200987"/>
            <a:ext cx="1618245" cy="4087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8AF60F-9C81-D2C5-A824-D589F8C20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19" y="4466359"/>
            <a:ext cx="2339106" cy="3325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96146B-428C-4DC2-B397-FE193A69686E}"/>
              </a:ext>
            </a:extLst>
          </p:cNvPr>
          <p:cNvCxnSpPr>
            <a:cxnSpLocks/>
          </p:cNvCxnSpPr>
          <p:nvPr/>
        </p:nvCxnSpPr>
        <p:spPr>
          <a:xfrm>
            <a:off x="837057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62927A-D890-4C84-B6CC-18DAB678A9D4}"/>
              </a:ext>
            </a:extLst>
          </p:cNvPr>
          <p:cNvCxnSpPr>
            <a:cxnSpLocks/>
          </p:cNvCxnSpPr>
          <p:nvPr/>
        </p:nvCxnSpPr>
        <p:spPr>
          <a:xfrm flipH="1">
            <a:off x="8700256" y="3787645"/>
            <a:ext cx="298883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79CB21-0C73-4A39-BB84-0577CD6FEEBC}"/>
              </a:ext>
            </a:extLst>
          </p:cNvPr>
          <p:cNvGrpSpPr/>
          <p:nvPr/>
        </p:nvGrpSpPr>
        <p:grpSpPr>
          <a:xfrm>
            <a:off x="9453916" y="1824043"/>
            <a:ext cx="1481513" cy="1481513"/>
            <a:chOff x="9453915" y="1824043"/>
            <a:chExt cx="1481513" cy="1481513"/>
          </a:xfrm>
        </p:grpSpPr>
        <p:pic>
          <p:nvPicPr>
            <p:cNvPr id="15" name="Graphic 14" descr="Earth globe: Americas with solid fill">
              <a:extLst>
                <a:ext uri="{FF2B5EF4-FFF2-40B4-BE49-F238E27FC236}">
                  <a16:creationId xmlns:a16="http://schemas.microsoft.com/office/drawing/2014/main" id="{674181BD-AFF5-4FE8-ACB9-BF242C5A5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53915" y="1824043"/>
              <a:ext cx="1481513" cy="1481513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ACBB265-999B-4580-9E51-253E9F891556}"/>
                </a:ext>
              </a:extLst>
            </p:cNvPr>
            <p:cNvGrpSpPr/>
            <p:nvPr/>
          </p:nvGrpSpPr>
          <p:grpSpPr>
            <a:xfrm>
              <a:off x="9516487" y="2792110"/>
              <a:ext cx="467961" cy="467961"/>
              <a:chOff x="7119878" y="2564799"/>
              <a:chExt cx="914400" cy="9144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EB5F260-E25F-4DCC-8BBD-90EF6F45E228}"/>
                  </a:ext>
                </a:extLst>
              </p:cNvPr>
              <p:cNvSpPr/>
              <p:nvPr/>
            </p:nvSpPr>
            <p:spPr>
              <a:xfrm>
                <a:off x="7119878" y="2564799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dirty="0" err="1">
                  <a:latin typeface="Calibri Light" panose="020F0302020204030204" pitchFamily="34" charset="0"/>
                </a:endParaRPr>
              </a:p>
            </p:txBody>
          </p:sp>
          <p:pic>
            <p:nvPicPr>
              <p:cNvPr id="35" name="Graphic 34" descr="Checkmark with solid fill">
                <a:extLst>
                  <a:ext uri="{FF2B5EF4-FFF2-40B4-BE49-F238E27FC236}">
                    <a16:creationId xmlns:a16="http://schemas.microsoft.com/office/drawing/2014/main" id="{4D2F3E17-65CD-4495-A8F4-104F53CCB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204284" y="2649205"/>
                <a:ext cx="745588" cy="745588"/>
              </a:xfrm>
              <a:prstGeom prst="rect">
                <a:avLst/>
              </a:prstGeom>
            </p:spPr>
          </p:pic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C1D55-E7AD-3B5F-546E-42D2A7CAFE5E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4032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1273F3E0-83CE-4325-940D-74521CF96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26868"/>
              </p:ext>
            </p:extLst>
          </p:nvPr>
        </p:nvGraphicFramePr>
        <p:xfrm>
          <a:off x="711066" y="1648498"/>
          <a:ext cx="5688000" cy="4278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2768578859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3435836953"/>
                    </a:ext>
                  </a:extLst>
                </a:gridCol>
              </a:tblGrid>
              <a:tr h="1426098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Shareholders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54198"/>
                  </a:ext>
                </a:extLst>
              </a:tr>
              <a:tr h="1426098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Proxy Advisors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94247"/>
                  </a:ext>
                </a:extLst>
              </a:tr>
              <a:tr h="1426098"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Regulators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60529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FE1D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Shareholder Perspectives: US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7095D08-A110-F45B-C010-B111B257495D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Voting Results; Financial Times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96146B-428C-4DC2-B397-FE193A69686E}"/>
              </a:ext>
            </a:extLst>
          </p:cNvPr>
          <p:cNvCxnSpPr>
            <a:cxnSpLocks/>
          </p:cNvCxnSpPr>
          <p:nvPr/>
        </p:nvCxnSpPr>
        <p:spPr>
          <a:xfrm>
            <a:off x="713867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87CD29F-3410-4024-A983-87CD5FB4B49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66" y="2729640"/>
            <a:ext cx="1654833" cy="23527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38429AB-04B0-4213-AE1A-39CF8E0991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16804" r="7645" b="20277"/>
          <a:stretch/>
        </p:blipFill>
        <p:spPr>
          <a:xfrm>
            <a:off x="3566516" y="1734654"/>
            <a:ext cx="1631932" cy="533797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3CD8F33C-224A-41A7-82FE-4D53F333133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70" y="2226727"/>
            <a:ext cx="1259425" cy="358288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C741A1A-D8DC-47EF-968B-6C012138B78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80" y="3216565"/>
            <a:ext cx="1096205" cy="577408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DEA6E0B7-0D09-4188-9F7A-50B7F42DFD7A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84" y="3958686"/>
            <a:ext cx="2079597" cy="33793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01682B98-549A-4AD2-AD5C-675639F4A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5" y="4736434"/>
            <a:ext cx="920115" cy="920115"/>
          </a:xfrm>
          <a:prstGeom prst="rect">
            <a:avLst/>
          </a:prstGeom>
        </p:spPr>
      </p:pic>
      <p:graphicFrame>
        <p:nvGraphicFramePr>
          <p:cNvPr id="24" name="Table 39">
            <a:extLst>
              <a:ext uri="{FF2B5EF4-FFF2-40B4-BE49-F238E27FC236}">
                <a16:creationId xmlns:a16="http://schemas.microsoft.com/office/drawing/2014/main" id="{43426EF2-7974-4D91-A939-3E3D00B9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39773"/>
              </p:ext>
            </p:extLst>
          </p:nvPr>
        </p:nvGraphicFramePr>
        <p:xfrm>
          <a:off x="7578380" y="2260905"/>
          <a:ext cx="3888000" cy="290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768578859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435836953"/>
                    </a:ext>
                  </a:extLst>
                </a:gridCol>
              </a:tblGrid>
              <a:tr h="582542"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 Proposals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54198"/>
                  </a:ext>
                </a:extLst>
              </a:tr>
              <a:tr h="239952">
                <a:tc>
                  <a:txBody>
                    <a:bodyPr/>
                    <a:lstStyle/>
                    <a:p>
                      <a:pPr algn="ctr"/>
                      <a:r>
                        <a:rPr lang="en-CA" sz="2400" b="0" i="1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688748"/>
                  </a:ext>
                </a:extLst>
              </a:tr>
              <a:tr h="582542">
                <a:tc>
                  <a:txBody>
                    <a:bodyPr/>
                    <a:lstStyle/>
                    <a:p>
                      <a:pPr algn="ctr"/>
                      <a:endParaRPr lang="en-CA" sz="3200" b="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098826"/>
                  </a:ext>
                </a:extLst>
              </a:tr>
              <a:tr h="582542"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 Proposals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94247"/>
                  </a:ext>
                </a:extLst>
              </a:tr>
              <a:tr h="582542">
                <a:tc>
                  <a:txBody>
                    <a:bodyPr/>
                    <a:lstStyle/>
                    <a:p>
                      <a:pPr algn="ctr"/>
                      <a:r>
                        <a:rPr lang="en-CA" sz="2400" b="0" i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605298"/>
                  </a:ext>
                </a:extLst>
              </a:tr>
            </a:tbl>
          </a:graphicData>
        </a:graphic>
      </p:graphicFrame>
      <p:pic>
        <p:nvPicPr>
          <p:cNvPr id="15" name="Picture 2" descr="Semler Brossy - Leading Executive Compensation Consulting Firm">
            <a:extLst>
              <a:ext uri="{FF2B5EF4-FFF2-40B4-BE49-F238E27FC236}">
                <a16:creationId xmlns:a16="http://schemas.microsoft.com/office/drawing/2014/main" id="{FA4302C8-1EBB-4F3C-8594-D2206692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509074"/>
            <a:ext cx="1620562" cy="3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F3B037-E287-A309-332A-A0EF6E5DC5E5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37856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9">
            <a:extLst>
              <a:ext uri="{FF2B5EF4-FFF2-40B4-BE49-F238E27FC236}">
                <a16:creationId xmlns:a16="http://schemas.microsoft.com/office/drawing/2014/main" id="{828F0257-F5EE-48D9-A72E-3930627C9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09392"/>
              </p:ext>
            </p:extLst>
          </p:nvPr>
        </p:nvGraphicFramePr>
        <p:xfrm>
          <a:off x="6712938" y="2250188"/>
          <a:ext cx="4811957" cy="321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571">
                  <a:extLst>
                    <a:ext uri="{9D8B030D-6E8A-4147-A177-3AD203B41FA5}">
                      <a16:colId xmlns:a16="http://schemas.microsoft.com/office/drawing/2014/main" val="2768578859"/>
                    </a:ext>
                  </a:extLst>
                </a:gridCol>
                <a:gridCol w="3276386">
                  <a:extLst>
                    <a:ext uri="{9D8B030D-6E8A-4147-A177-3AD203B41FA5}">
                      <a16:colId xmlns:a16="http://schemas.microsoft.com/office/drawing/2014/main" val="3435836953"/>
                    </a:ext>
                  </a:extLst>
                </a:gridCol>
              </a:tblGrid>
              <a:tr h="1607561">
                <a:tc>
                  <a:txBody>
                    <a:bodyPr/>
                    <a:lstStyle/>
                    <a:p>
                      <a:pPr algn="ctr"/>
                      <a:endParaRPr lang="en-CA" sz="3200" b="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Increased Weighting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54198"/>
                  </a:ext>
                </a:extLst>
              </a:tr>
              <a:tr h="1607561">
                <a:tc>
                  <a:txBody>
                    <a:bodyPr/>
                    <a:lstStyle/>
                    <a:p>
                      <a:pPr algn="ctr"/>
                      <a:endParaRPr lang="en-CA" sz="3200" b="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Scrutiny of Targets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9424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Looking Forward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13</a:t>
            </a:r>
          </a:p>
          <a:p>
            <a:pPr lvl="0"/>
            <a:endParaRPr lang="en-US" noProof="0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137C88F-0C4F-4504-5D30-28CEFA9B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4" y="1319699"/>
            <a:ext cx="900000" cy="468000"/>
          </a:xfrm>
          <a:prstGeom prst="rect">
            <a:avLst/>
          </a:prstGeom>
        </p:spPr>
      </p:pic>
      <p:pic>
        <p:nvPicPr>
          <p:cNvPr id="9" name="Picture 8" descr="A red and white flag&#10;&#10;Description automatically generated">
            <a:extLst>
              <a:ext uri="{FF2B5EF4-FFF2-40B4-BE49-F238E27FC236}">
                <a16:creationId xmlns:a16="http://schemas.microsoft.com/office/drawing/2014/main" id="{F84E9A53-55F1-ECE5-29DE-C8181D380C8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85" y="1319699"/>
            <a:ext cx="865751" cy="4680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C07F205-2FA1-4AF2-8F54-814D299D8049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E2655E-4C44-4D15-A068-AB14C58348B7}"/>
              </a:ext>
            </a:extLst>
          </p:cNvPr>
          <p:cNvCxnSpPr>
            <a:cxnSpLocks/>
          </p:cNvCxnSpPr>
          <p:nvPr/>
        </p:nvCxnSpPr>
        <p:spPr>
          <a:xfrm>
            <a:off x="609600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39">
            <a:extLst>
              <a:ext uri="{FF2B5EF4-FFF2-40B4-BE49-F238E27FC236}">
                <a16:creationId xmlns:a16="http://schemas.microsoft.com/office/drawing/2014/main" id="{6F1F6058-8A6F-4D90-AEFB-3E1A03E43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66406"/>
              </p:ext>
            </p:extLst>
          </p:nvPr>
        </p:nvGraphicFramePr>
        <p:xfrm>
          <a:off x="542224" y="2250188"/>
          <a:ext cx="4811957" cy="321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571">
                  <a:extLst>
                    <a:ext uri="{9D8B030D-6E8A-4147-A177-3AD203B41FA5}">
                      <a16:colId xmlns:a16="http://schemas.microsoft.com/office/drawing/2014/main" val="2768578859"/>
                    </a:ext>
                  </a:extLst>
                </a:gridCol>
                <a:gridCol w="3276386">
                  <a:extLst>
                    <a:ext uri="{9D8B030D-6E8A-4147-A177-3AD203B41FA5}">
                      <a16:colId xmlns:a16="http://schemas.microsoft.com/office/drawing/2014/main" val="3435836953"/>
                    </a:ext>
                  </a:extLst>
                </a:gridCol>
              </a:tblGrid>
              <a:tr h="1607561">
                <a:tc>
                  <a:txBody>
                    <a:bodyPr/>
                    <a:lstStyle/>
                    <a:p>
                      <a:pPr algn="ctr"/>
                      <a:endParaRPr lang="en-CA" sz="3200" b="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Structure &amp; Consistency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54198"/>
                  </a:ext>
                </a:extLst>
              </a:tr>
              <a:tr h="1607561">
                <a:tc>
                  <a:txBody>
                    <a:bodyPr/>
                    <a:lstStyle/>
                    <a:p>
                      <a:pPr algn="ctr"/>
                      <a:endParaRPr lang="en-CA" sz="3200" b="0" dirty="0">
                        <a:solidFill>
                          <a:schemeClr val="bg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Refining Measurement Approaches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94247"/>
                  </a:ext>
                </a:extLst>
              </a:tr>
            </a:tbl>
          </a:graphicData>
        </a:graphic>
      </p:graphicFrame>
      <p:pic>
        <p:nvPicPr>
          <p:cNvPr id="24" name="Graphic 23" descr="Upward trend with solid fill">
            <a:extLst>
              <a:ext uri="{FF2B5EF4-FFF2-40B4-BE49-F238E27FC236}">
                <a16:creationId xmlns:a16="http://schemas.microsoft.com/office/drawing/2014/main" id="{C94D998F-16F9-43EA-99FE-19C676F3A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5785" y="2648003"/>
            <a:ext cx="914400" cy="914400"/>
          </a:xfrm>
          <a:prstGeom prst="rect">
            <a:avLst/>
          </a:prstGeom>
        </p:spPr>
      </p:pic>
      <p:pic>
        <p:nvPicPr>
          <p:cNvPr id="28" name="Graphic 27" descr="Clipboard Mixed with solid fill">
            <a:extLst>
              <a:ext uri="{FF2B5EF4-FFF2-40B4-BE49-F238E27FC236}">
                <a16:creationId xmlns:a16="http://schemas.microsoft.com/office/drawing/2014/main" id="{6A55E271-4C09-4E06-92CC-B1ABF12FD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144" y="2648003"/>
            <a:ext cx="914400" cy="914400"/>
          </a:xfrm>
          <a:prstGeom prst="rect">
            <a:avLst/>
          </a:prstGeom>
        </p:spPr>
      </p:pic>
      <p:pic>
        <p:nvPicPr>
          <p:cNvPr id="30" name="Graphic 29" descr="Playbook with solid fill">
            <a:extLst>
              <a:ext uri="{FF2B5EF4-FFF2-40B4-BE49-F238E27FC236}">
                <a16:creationId xmlns:a16="http://schemas.microsoft.com/office/drawing/2014/main" id="{61B2F7CE-EB91-4FFE-84FA-D07DF258CF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144" y="4209997"/>
            <a:ext cx="914400" cy="914400"/>
          </a:xfrm>
          <a:prstGeom prst="rect">
            <a:avLst/>
          </a:prstGeom>
        </p:spPr>
      </p:pic>
      <p:pic>
        <p:nvPicPr>
          <p:cNvPr id="32" name="Graphic 31" descr="Magnifying glass with solid fill">
            <a:extLst>
              <a:ext uri="{FF2B5EF4-FFF2-40B4-BE49-F238E27FC236}">
                <a16:creationId xmlns:a16="http://schemas.microsoft.com/office/drawing/2014/main" id="{E5C61CA6-5194-4011-AF94-31A6858ACB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35785" y="4209997"/>
            <a:ext cx="914400" cy="914400"/>
          </a:xfrm>
          <a:prstGeom prst="rect">
            <a:avLst/>
          </a:prstGeom>
        </p:spPr>
      </p:pic>
      <p:pic>
        <p:nvPicPr>
          <p:cNvPr id="15" name="Picture 2" descr="Semler Brossy - Leading Executive Compensation Consulting Firm">
            <a:extLst>
              <a:ext uri="{FF2B5EF4-FFF2-40B4-BE49-F238E27FC236}">
                <a16:creationId xmlns:a16="http://schemas.microsoft.com/office/drawing/2014/main" id="{CFEEFC9C-9F99-4B2B-BD76-61E1B264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509074"/>
            <a:ext cx="1620562" cy="3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9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0780139-B7AB-4FC0-BE47-57FE1FDB86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12626"/>
          <a:stretch/>
        </p:blipFill>
        <p:spPr>
          <a:xfrm>
            <a:off x="-8105" y="0"/>
            <a:ext cx="12192000" cy="68532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602B8D-8BF8-4FD1-871B-F24BB807831F}"/>
              </a:ext>
            </a:extLst>
          </p:cNvPr>
          <p:cNvSpPr/>
          <p:nvPr/>
        </p:nvSpPr>
        <p:spPr>
          <a:xfrm>
            <a:off x="-8105" y="-4763"/>
            <a:ext cx="12208210" cy="6858000"/>
          </a:xfrm>
          <a:prstGeom prst="rect">
            <a:avLst/>
          </a:prstGeom>
          <a:solidFill>
            <a:schemeClr val="accent4"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1BD838-00E0-48F8-B04B-D423F688A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667" y="2570163"/>
            <a:ext cx="177701" cy="2487612"/>
          </a:xfrm>
          <a:solidFill>
            <a:srgbClr val="F37A4F"/>
          </a:solidFill>
        </p:spPr>
        <p:txBody>
          <a:bodyPr/>
          <a:lstStyle/>
          <a:p>
            <a:endParaRPr lang="en-C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403287-28D5-4917-93B1-4EE90AAB8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1" y="2570164"/>
            <a:ext cx="9472082" cy="1219859"/>
          </a:xfrm>
        </p:spPr>
        <p:txBody>
          <a:bodyPr anchor="ctr"/>
          <a:lstStyle/>
          <a:p>
            <a:r>
              <a:rPr lang="en-GB" sz="4000" cap="all" dirty="0"/>
              <a:t>Q&amp;A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C69933A-D358-4F61-845A-1B88C8AB650B}"/>
              </a:ext>
            </a:extLst>
          </p:cNvPr>
          <p:cNvSpPr txBox="1">
            <a:spLocks/>
          </p:cNvSpPr>
          <p:nvPr/>
        </p:nvSpPr>
        <p:spPr>
          <a:xfrm>
            <a:off x="1492251" y="3790023"/>
            <a:ext cx="10298127" cy="1147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charset="2"/>
              <a:buNone/>
              <a:defRPr sz="2800" kern="1200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9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FE1DF">
                  <a:lumMod val="50000"/>
                </a:srgbClr>
              </a:buClr>
              <a:buSzTx/>
              <a:buFont typeface="Wingdings" charset="2"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37A4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Thank you for joining us today. We are happy to answer any questions that were not addressed during our Q&amp;A session</a:t>
            </a:r>
            <a:r>
              <a:rPr lang="en-CA" i="1" dirty="0">
                <a:solidFill>
                  <a:srgbClr val="F37A4F"/>
                </a:solidFill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FE1DF">
                  <a:lumMod val="50000"/>
                </a:srgbClr>
              </a:buClr>
              <a:buSzTx/>
              <a:buFont typeface="Wingdings" charset="2"/>
              <a:buNone/>
              <a:tabLst/>
              <a:defRPr/>
            </a:pPr>
            <a:r>
              <a:rPr lang="en-CA" i="1" dirty="0">
                <a:solidFill>
                  <a:srgbClr val="F37A4F"/>
                </a:solidFill>
              </a:rPr>
              <a:t>P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37A4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lease contact </a:t>
            </a:r>
            <a:r>
              <a:rPr kumimoji="0" lang="en-CA" sz="2800" i="1" u="none" strike="noStrike" kern="1200" cap="none" spc="0" normalizeH="0" baseline="0" noProof="0" dirty="0">
                <a:ln>
                  <a:noFill/>
                </a:ln>
                <a:solidFill>
                  <a:srgbClr val="F37A4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email@hugessen.com</a:t>
            </a:r>
            <a:r>
              <a:rPr kumimoji="0" lang="en-CA" sz="2800" i="1" u="none" strike="noStrike" kern="1200" cap="none" spc="0" normalizeH="0" baseline="0" noProof="0" dirty="0">
                <a:ln>
                  <a:noFill/>
                </a:ln>
                <a:solidFill>
                  <a:srgbClr val="F37A4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or 416.868.1288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89A36AD-FA8B-4341-97F3-55C392A7B4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72000"/>
                    </a14:imgEffect>
                    <a14:imgEffect>
                      <a14:brightnessContrast bright="70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2954" y="5563461"/>
            <a:ext cx="2295071" cy="11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3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118BA95-E1F6-2E3F-86D6-C84303769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8"/>
          <a:stretch/>
        </p:blipFill>
        <p:spPr>
          <a:xfrm>
            <a:off x="377458" y="5232249"/>
            <a:ext cx="1188000" cy="1188000"/>
          </a:xfrm>
          <a:prstGeom prst="ellipse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FB2AFC-D748-4988-862F-5DA57A10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and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B9C9C-EAAD-4B18-943C-783D64FDF9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C67625-41B9-9145-93F1-B2631F2A810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D0D49F-8544-4447-A10B-354425027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36237"/>
              </p:ext>
            </p:extLst>
          </p:nvPr>
        </p:nvGraphicFramePr>
        <p:xfrm>
          <a:off x="6399773" y="1914852"/>
          <a:ext cx="5125122" cy="383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Board Oversight of ESG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01">
                <a:tc>
                  <a:txBody>
                    <a:bodyPr/>
                    <a:lstStyle/>
                    <a:p>
                      <a:pPr algn="r"/>
                      <a:endParaRPr lang="en-US" sz="5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ESG Trends in Compensation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01">
                <a:tc>
                  <a:txBody>
                    <a:bodyPr/>
                    <a:lstStyle/>
                    <a:p>
                      <a:pPr algn="r"/>
                      <a:endParaRPr lang="en-US" sz="5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Shareholder Proposals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301">
                <a:tc>
                  <a:txBody>
                    <a:bodyPr/>
                    <a:lstStyle/>
                    <a:p>
                      <a:pPr algn="r"/>
                      <a:endParaRPr lang="en-US" sz="5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Looking Forward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 sz="500" b="1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  <a:p>
                      <a:endParaRPr lang="en-US" sz="4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7772"/>
                  </a:ext>
                </a:extLst>
              </a:tr>
              <a:tr h="4985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3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Q&amp;A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353830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F4D55EEF-92EC-4E86-AF77-6EBED5AFFE05}"/>
              </a:ext>
            </a:extLst>
          </p:cNvPr>
          <p:cNvSpPr txBox="1"/>
          <p:nvPr/>
        </p:nvSpPr>
        <p:spPr>
          <a:xfrm>
            <a:off x="1603919" y="4118883"/>
            <a:ext cx="2305313" cy="7455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CA" sz="2000" b="1" dirty="0">
                <a:latin typeface="Calibri Light" panose="020F0302020204030204" pitchFamily="34" charset="0"/>
              </a:rPr>
              <a:t>Emily Parsons</a:t>
            </a:r>
          </a:p>
          <a:p>
            <a:pPr algn="l"/>
            <a:r>
              <a:rPr lang="en-CA" dirty="0">
                <a:solidFill>
                  <a:srgbClr val="F37A4F"/>
                </a:solidFill>
                <a:latin typeface="Calibri Light" panose="020F0302020204030204" pitchFamily="34" charset="0"/>
              </a:rPr>
              <a:t>Manager | </a:t>
            </a:r>
            <a:r>
              <a:rPr lang="en-CA" i="1" dirty="0">
                <a:solidFill>
                  <a:srgbClr val="F37A4F"/>
                </a:solidFill>
                <a:latin typeface="Calibri Light" panose="020F0302020204030204" pitchFamily="34" charset="0"/>
              </a:rPr>
              <a:t>Toronto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99F8E0-17AE-4B1E-9A0F-67A15AB319A6}"/>
              </a:ext>
            </a:extLst>
          </p:cNvPr>
          <p:cNvSpPr txBox="1"/>
          <p:nvPr/>
        </p:nvSpPr>
        <p:spPr>
          <a:xfrm>
            <a:off x="1603919" y="1449739"/>
            <a:ext cx="2652296" cy="7455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CA" sz="2000" b="1" dirty="0">
                <a:latin typeface="Calibri Light" panose="020F0302020204030204" pitchFamily="34" charset="0"/>
              </a:rPr>
              <a:t>Peter Stephenson</a:t>
            </a:r>
          </a:p>
          <a:p>
            <a:pPr algn="l"/>
            <a:r>
              <a:rPr lang="en-CA" dirty="0">
                <a:solidFill>
                  <a:srgbClr val="F37A4F"/>
                </a:solidFill>
                <a:latin typeface="Calibri Light" panose="020F0302020204030204" pitchFamily="34" charset="0"/>
              </a:rPr>
              <a:t>Partner | </a:t>
            </a:r>
            <a:r>
              <a:rPr lang="en-CA" i="1" dirty="0">
                <a:solidFill>
                  <a:srgbClr val="F37A4F"/>
                </a:solidFill>
                <a:latin typeface="Calibri Light" panose="020F0302020204030204" pitchFamily="34" charset="0"/>
              </a:rPr>
              <a:t>Toronto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D2509D-FF31-42B0-BEB8-BF218CFB1D9D}"/>
              </a:ext>
            </a:extLst>
          </p:cNvPr>
          <p:cNvSpPr txBox="1"/>
          <p:nvPr/>
        </p:nvSpPr>
        <p:spPr>
          <a:xfrm>
            <a:off x="1603919" y="2784311"/>
            <a:ext cx="2302774" cy="7455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CA" sz="2000" b="1" dirty="0">
                <a:latin typeface="Calibri Light" panose="020F0302020204030204" pitchFamily="34" charset="0"/>
              </a:rPr>
              <a:t>Camille Jovanovic</a:t>
            </a:r>
          </a:p>
          <a:p>
            <a:pPr algn="l"/>
            <a:r>
              <a:rPr lang="en-CA" dirty="0">
                <a:solidFill>
                  <a:srgbClr val="F37A4F"/>
                </a:solidFill>
                <a:latin typeface="Calibri Light" panose="020F0302020204030204" pitchFamily="34" charset="0"/>
              </a:rPr>
              <a:t>Principal | </a:t>
            </a:r>
            <a:r>
              <a:rPr lang="en-CA" i="1" dirty="0">
                <a:solidFill>
                  <a:srgbClr val="F37A4F"/>
                </a:solidFill>
                <a:latin typeface="Calibri Light" panose="020F0302020204030204" pitchFamily="34" charset="0"/>
              </a:rPr>
              <a:t>Toronto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91B15B-10D2-454D-84C0-1079C38592CD}"/>
              </a:ext>
            </a:extLst>
          </p:cNvPr>
          <p:cNvSpPr txBox="1"/>
          <p:nvPr/>
        </p:nvSpPr>
        <p:spPr>
          <a:xfrm>
            <a:off x="1603919" y="5453455"/>
            <a:ext cx="4220707" cy="7455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CA" sz="2000" b="1" dirty="0">
                <a:latin typeface="Calibri Light" panose="020F0302020204030204" pitchFamily="34" charset="0"/>
              </a:rPr>
              <a:t>Margaret </a:t>
            </a:r>
            <a:r>
              <a:rPr lang="en-CA" sz="2000" b="1" dirty="0" err="1">
                <a:latin typeface="Calibri Light" panose="020F0302020204030204" pitchFamily="34" charset="0"/>
              </a:rPr>
              <a:t>Hylas</a:t>
            </a:r>
            <a:endParaRPr lang="en-CA" sz="2000" b="1" dirty="0">
              <a:latin typeface="Calibri Light" panose="020F0302020204030204" pitchFamily="34" charset="0"/>
            </a:endParaRPr>
          </a:p>
          <a:p>
            <a:pPr algn="l"/>
            <a:r>
              <a:rPr lang="en-CA" dirty="0">
                <a:solidFill>
                  <a:schemeClr val="tx2"/>
                </a:solidFill>
                <a:latin typeface="Calibri Light" panose="020F0302020204030204" pitchFamily="34" charset="0"/>
              </a:rPr>
              <a:t>Principal | </a:t>
            </a:r>
            <a:r>
              <a:rPr lang="en-CA" i="1" dirty="0">
                <a:solidFill>
                  <a:schemeClr val="tx2"/>
                </a:solidFill>
                <a:latin typeface="Calibri Light" panose="020F0302020204030204" pitchFamily="34" charset="0"/>
              </a:rPr>
              <a:t>Semler Brossy (US)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B0EB31-C2D8-C88A-4322-6B5F64FE04C8}"/>
              </a:ext>
            </a:extLst>
          </p:cNvPr>
          <p:cNvCxnSpPr>
            <a:cxnSpLocks/>
          </p:cNvCxnSpPr>
          <p:nvPr/>
        </p:nvCxnSpPr>
        <p:spPr>
          <a:xfrm>
            <a:off x="609600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68350778-A9C9-088B-1107-7D03F6BCF5E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6" t="4736" r="25873" b="30484"/>
          <a:stretch/>
        </p:blipFill>
        <p:spPr>
          <a:xfrm>
            <a:off x="377458" y="3897677"/>
            <a:ext cx="1188000" cy="1188000"/>
          </a:xfrm>
          <a:prstGeom prst="ellipse">
            <a:avLst/>
          </a:prstGeom>
        </p:spPr>
      </p:pic>
      <p:pic>
        <p:nvPicPr>
          <p:cNvPr id="7" name="Picture 6" descr="A picture containing person, standing, posing&#10;&#10;Description automatically generated">
            <a:extLst>
              <a:ext uri="{FF2B5EF4-FFF2-40B4-BE49-F238E27FC236}">
                <a16:creationId xmlns:a16="http://schemas.microsoft.com/office/drawing/2014/main" id="{24FB472B-0305-491B-B0CC-545C1C7603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8" t="669" r="31447" b="34100"/>
          <a:stretch/>
        </p:blipFill>
        <p:spPr>
          <a:xfrm>
            <a:off x="377458" y="2563105"/>
            <a:ext cx="1188000" cy="1188000"/>
          </a:xfrm>
          <a:prstGeom prst="ellipse">
            <a:avLst/>
          </a:prstGeom>
        </p:spPr>
      </p:pic>
      <p:pic>
        <p:nvPicPr>
          <p:cNvPr id="9" name="Picture 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B2B5AAA-46D4-2A6B-EB6F-11BE9B0D66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2469" r="28604" b="27958"/>
          <a:stretch/>
        </p:blipFill>
        <p:spPr>
          <a:xfrm>
            <a:off x="377458" y="1228533"/>
            <a:ext cx="1188000" cy="118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074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B9C9C-EAAD-4B18-943C-783D64FDF9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C67625-41B9-9145-93F1-B2631F2A810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92437C6-5484-9674-1E76-8316D30FF13B}"/>
              </a:ext>
            </a:extLst>
          </p:cNvPr>
          <p:cNvSpPr txBox="1">
            <a:spLocks/>
          </p:cNvSpPr>
          <p:nvPr/>
        </p:nvSpPr>
        <p:spPr>
          <a:xfrm>
            <a:off x="352750" y="216473"/>
            <a:ext cx="11715100" cy="74558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CA" dirty="0"/>
              <a:t>Board Oversight of ESG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02529-DFD7-4C49-B0CA-8AFD72867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23"/>
          <a:stretch/>
        </p:blipFill>
        <p:spPr>
          <a:xfrm>
            <a:off x="607335" y="2764833"/>
            <a:ext cx="4977818" cy="1204246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8EF96-33B1-46AA-8446-E9C132C0F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35" y="4289413"/>
            <a:ext cx="4977818" cy="821290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F96884-2AA5-4035-B803-133AED35A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5" y="1413590"/>
            <a:ext cx="4977818" cy="1030909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8F8384-827E-4603-8EA0-316469F92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35" y="5431036"/>
            <a:ext cx="4977818" cy="1029549"/>
          </a:xfrm>
          <a:prstGeom prst="rect">
            <a:avLst/>
          </a:prstGeom>
          <a:ln>
            <a:noFill/>
          </a:ln>
        </p:spPr>
      </p:pic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F53F08C1-95B8-4CA1-AA6F-54FD18BE01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14486"/>
              </p:ext>
            </p:extLst>
          </p:nvPr>
        </p:nvGraphicFramePr>
        <p:xfrm>
          <a:off x="6827932" y="1512083"/>
          <a:ext cx="4511434" cy="458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235762-E996-41A5-A056-6183E3EC68DA}"/>
              </a:ext>
            </a:extLst>
          </p:cNvPr>
          <p:cNvCxnSpPr>
            <a:cxnSpLocks/>
          </p:cNvCxnSpPr>
          <p:nvPr/>
        </p:nvCxnSpPr>
        <p:spPr>
          <a:xfrm>
            <a:off x="609600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3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47E34F-EB82-4A54-A730-3468CFBC3F0B}"/>
              </a:ext>
            </a:extLst>
          </p:cNvPr>
          <p:cNvSpPr/>
          <p:nvPr/>
        </p:nvSpPr>
        <p:spPr>
          <a:xfrm>
            <a:off x="0" y="1190300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000" i="1" dirty="0">
                <a:solidFill>
                  <a:schemeClr val="tx2"/>
                </a:solidFill>
                <a:latin typeface="Calibri Light" panose="020F0302020204030204" pitchFamily="34" charset="0"/>
              </a:rPr>
              <a:t>Continued momentum of companies incorporating ESG into incentive programs</a:t>
            </a:r>
            <a:endParaRPr lang="en-CA" sz="20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63C47-A42A-4CC9-B8B2-1C56DBF7FE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81"/>
            <a:ext cx="428655" cy="27034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67625-41B9-9145-93F1-B2631F2A810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FE1D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DFE1D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C1AA7D-6E8A-409F-BDAD-8E730BCF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2022 Proxy Season Takeaways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1169FB8-DE5B-DA1C-35B5-9C7C9BEABB41}"/>
              </a:ext>
            </a:extLst>
          </p:cNvPr>
          <p:cNvSpPr/>
          <p:nvPr/>
        </p:nvSpPr>
        <p:spPr>
          <a:xfrm>
            <a:off x="866450" y="1190300"/>
            <a:ext cx="977963" cy="720000"/>
          </a:xfrm>
          <a:prstGeom prst="chevron">
            <a:avLst>
              <a:gd name="adj" fmla="val 61289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dirty="0" err="1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292C54-1FB2-4827-8C3B-850C13BCBBE4}"/>
              </a:ext>
            </a:extLst>
          </p:cNvPr>
          <p:cNvSpPr txBox="1"/>
          <p:nvPr/>
        </p:nvSpPr>
        <p:spPr>
          <a:xfrm>
            <a:off x="1844414" y="2315807"/>
            <a:ext cx="8503172" cy="476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</a:rPr>
              <a:t># of TSX60 Companies Incorporating ESG into Incentives</a:t>
            </a:r>
            <a:endParaRPr lang="en-CA" sz="20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87A80-21ED-A094-057A-FF9B0C529289}"/>
              </a:ext>
            </a:extLst>
          </p:cNvPr>
          <p:cNvSpPr txBox="1"/>
          <p:nvPr/>
        </p:nvSpPr>
        <p:spPr>
          <a:xfrm>
            <a:off x="9954271" y="4511632"/>
            <a:ext cx="1971040" cy="787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kumimoji="0" lang="en-CA" sz="2000" b="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CA" sz="200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Additional Metrics</a:t>
            </a:r>
            <a:endParaRPr kumimoji="0" lang="en-CA" sz="2000" u="none" strike="noStrike" kern="1200" cap="none" spc="0" normalizeH="0" baseline="0" noProof="0" dirty="0">
              <a:ln>
                <a:noFill/>
              </a:ln>
              <a:solidFill>
                <a:srgbClr val="F0531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046AF4-0519-A5D4-D332-76E3186646CA}"/>
              </a:ext>
            </a:extLst>
          </p:cNvPr>
          <p:cNvSpPr txBox="1"/>
          <p:nvPr/>
        </p:nvSpPr>
        <p:spPr>
          <a:xfrm>
            <a:off x="9954271" y="5393614"/>
            <a:ext cx="1971040" cy="904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CA" sz="32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kumimoji="0" lang="en-CA" sz="2000" b="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Increased Weight </a:t>
            </a:r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742AA66E-BB5D-D69C-C6AD-27966ED4B439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CBEFC899-990F-4C76-AA00-0C3CD02D4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8078"/>
              </p:ext>
            </p:extLst>
          </p:nvPr>
        </p:nvGraphicFramePr>
        <p:xfrm>
          <a:off x="2197680" y="3197789"/>
          <a:ext cx="7474641" cy="2490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30">
                  <a:extLst>
                    <a:ext uri="{9D8B030D-6E8A-4147-A177-3AD203B41FA5}">
                      <a16:colId xmlns:a16="http://schemas.microsoft.com/office/drawing/2014/main" val="2802261336"/>
                    </a:ext>
                  </a:extLst>
                </a:gridCol>
                <a:gridCol w="2454504">
                  <a:extLst>
                    <a:ext uri="{9D8B030D-6E8A-4147-A177-3AD203B41FA5}">
                      <a16:colId xmlns:a16="http://schemas.microsoft.com/office/drawing/2014/main" val="8472883"/>
                    </a:ext>
                  </a:extLst>
                </a:gridCol>
                <a:gridCol w="1174103">
                  <a:extLst>
                    <a:ext uri="{9D8B030D-6E8A-4147-A177-3AD203B41FA5}">
                      <a16:colId xmlns:a16="http://schemas.microsoft.com/office/drawing/2014/main" val="1395988319"/>
                    </a:ext>
                  </a:extLst>
                </a:gridCol>
                <a:gridCol w="2454504">
                  <a:extLst>
                    <a:ext uri="{9D8B030D-6E8A-4147-A177-3AD203B41FA5}">
                      <a16:colId xmlns:a16="http://schemas.microsoft.com/office/drawing/2014/main" val="533417612"/>
                    </a:ext>
                  </a:extLst>
                </a:gridCol>
              </a:tblGrid>
              <a:tr h="667583">
                <a:tc>
                  <a:txBody>
                    <a:bodyPr/>
                    <a:lstStyle/>
                    <a:p>
                      <a:pPr algn="ctr"/>
                      <a:endParaRPr lang="en-CA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FY2020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000" b="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FY2021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014274"/>
                  </a:ext>
                </a:extLst>
              </a:tr>
              <a:tr h="911485"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CA" sz="32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4370444"/>
                  </a:ext>
                </a:extLst>
              </a:tr>
              <a:tr h="911485">
                <a:tc>
                  <a:txBody>
                    <a:bodyPr/>
                    <a:lstStyle/>
                    <a:p>
                      <a:pPr algn="ctr"/>
                      <a:r>
                        <a:rPr lang="en-CA" sz="2800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LTIP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en-CA" sz="3200" b="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11578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AB3EA9A-B697-461B-971E-F0125FB2653B}"/>
              </a:ext>
            </a:extLst>
          </p:cNvPr>
          <p:cNvSpPr/>
          <p:nvPr/>
        </p:nvSpPr>
        <p:spPr>
          <a:xfrm>
            <a:off x="7508240" y="3068320"/>
            <a:ext cx="1846000" cy="2987040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dirty="0" err="1">
              <a:latin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E2627-4BB4-3456-1EC8-BCF9489888FA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41545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88DF66F-4BB3-4250-AE8D-070F7909A683}"/>
              </a:ext>
            </a:extLst>
          </p:cNvPr>
          <p:cNvGraphicFramePr>
            <a:graphicFrameLocks noGrp="1"/>
          </p:cNvGraphicFramePr>
          <p:nvPr/>
        </p:nvGraphicFramePr>
        <p:xfrm>
          <a:off x="6475460" y="1842067"/>
          <a:ext cx="5292000" cy="440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70304025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46014798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335564771"/>
                    </a:ext>
                  </a:extLst>
                </a:gridCol>
              </a:tblGrid>
              <a:tr h="348139"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Company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Type of Metric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142980"/>
                  </a:ext>
                </a:extLst>
              </a:tr>
              <a:tr h="808492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</a:t>
                      </a:r>
                    </a:p>
                    <a:p>
                      <a:pPr algn="ctr"/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Incidents, Emissions, Biodiversity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000913"/>
                  </a:ext>
                </a:extLst>
              </a:tr>
              <a:tr h="808492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</a:t>
                      </a:r>
                    </a:p>
                    <a:p>
                      <a:pPr algn="ctr"/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 Zero, Sustainable Financing</a:t>
                      </a:r>
                      <a:endParaRPr lang="en-CA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970989"/>
                  </a:ext>
                </a:extLst>
              </a:tr>
              <a:tr h="808492"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Social</a:t>
                      </a:r>
                    </a:p>
                    <a:p>
                      <a:pPr algn="ctr"/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Customer, Employee, DE&amp;I</a:t>
                      </a:r>
                      <a:endParaRPr lang="en-CA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717848"/>
                  </a:ext>
                </a:extLst>
              </a:tr>
              <a:tr h="808492"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</a:t>
                      </a:r>
                    </a:p>
                    <a:p>
                      <a:pPr algn="ctr"/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Emissions</a:t>
                      </a:r>
                      <a:endParaRPr lang="en-CA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2452"/>
                  </a:ext>
                </a:extLst>
              </a:tr>
              <a:tr h="808492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Environmental &amp; Social</a:t>
                      </a:r>
                    </a:p>
                    <a:p>
                      <a:pPr algn="ctr"/>
                      <a:r>
                        <a:rPr lang="en-CA" sz="1400" i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Emissions, Biodiversity, DE&amp;I</a:t>
                      </a:r>
                      <a:endParaRPr lang="en-CA"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265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24895" y="6532779"/>
            <a:ext cx="428655" cy="270343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FE1D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2022 Proxy Season Takeaways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DBB3902-5994-8E38-93F8-FD6747F33F7A}"/>
              </a:ext>
            </a:extLst>
          </p:cNvPr>
          <p:cNvGrpSpPr/>
          <p:nvPr/>
        </p:nvGrpSpPr>
        <p:grpSpPr>
          <a:xfrm>
            <a:off x="1438552" y="1842067"/>
            <a:ext cx="3429309" cy="658876"/>
            <a:chOff x="362579" y="3710279"/>
            <a:chExt cx="3429309" cy="65887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5ADD6C-93A5-8501-8398-2BE5F603648E}"/>
                </a:ext>
              </a:extLst>
            </p:cNvPr>
            <p:cNvSpPr/>
            <p:nvPr/>
          </p:nvSpPr>
          <p:spPr>
            <a:xfrm>
              <a:off x="362579" y="3711883"/>
              <a:ext cx="3429309" cy="65727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77AF2E-3B38-987C-4E72-12874475821E}"/>
                </a:ext>
              </a:extLst>
            </p:cNvPr>
            <p:cNvSpPr/>
            <p:nvPr/>
          </p:nvSpPr>
          <p:spPr>
            <a:xfrm>
              <a:off x="364074" y="3710279"/>
              <a:ext cx="687600" cy="6588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67B4F8-AEA7-4047-AA54-00CE36BF019F}"/>
                </a:ext>
              </a:extLst>
            </p:cNvPr>
            <p:cNvSpPr txBox="1"/>
            <p:nvPr/>
          </p:nvSpPr>
          <p:spPr>
            <a:xfrm>
              <a:off x="386540" y="3856899"/>
              <a:ext cx="642668" cy="378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1" i="0" u="none" strike="noStrike" kern="1200" spc="0" baseline="0">
                  <a:solidFill>
                    <a:srgbClr val="5F6269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862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r>
                <a:rPr kumimoji="0" lang="en-US" sz="186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rPr>
                <a:t>0%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102C284-8A5E-2681-991D-493C72B07C4B}"/>
              </a:ext>
            </a:extLst>
          </p:cNvPr>
          <p:cNvSpPr txBox="1"/>
          <p:nvPr/>
        </p:nvSpPr>
        <p:spPr>
          <a:xfrm>
            <a:off x="224431" y="1166288"/>
            <a:ext cx="5857551" cy="500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5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ESG Metric Weighting in STIP</a:t>
            </a:r>
          </a:p>
        </p:txBody>
      </p:sp>
      <p:pic>
        <p:nvPicPr>
          <p:cNvPr id="54" name="Picture 5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AE7F7A5-685A-B130-7B40-6CA6C61B177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56" y="2512712"/>
            <a:ext cx="1323080" cy="204664"/>
          </a:xfrm>
          <a:prstGeom prst="rect">
            <a:avLst/>
          </a:prstGeom>
        </p:spPr>
      </p:pic>
      <p:pic>
        <p:nvPicPr>
          <p:cNvPr id="56" name="Picture 55" descr="Shape, logo, company name&#10;&#10;Description automatically generated">
            <a:extLst>
              <a:ext uri="{FF2B5EF4-FFF2-40B4-BE49-F238E27FC236}">
                <a16:creationId xmlns:a16="http://schemas.microsoft.com/office/drawing/2014/main" id="{BE80D440-4658-C7EF-613E-0AEBEA4E7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4" r="27681" b="14102"/>
          <a:stretch/>
        </p:blipFill>
        <p:spPr>
          <a:xfrm>
            <a:off x="6969946" y="3017767"/>
            <a:ext cx="903500" cy="809558"/>
          </a:xfrm>
          <a:prstGeom prst="rect">
            <a:avLst/>
          </a:prstGeom>
        </p:spPr>
      </p:pic>
      <p:pic>
        <p:nvPicPr>
          <p:cNvPr id="58" name="Picture 57" descr="Logo&#10;&#10;Description automatically generated">
            <a:extLst>
              <a:ext uri="{FF2B5EF4-FFF2-40B4-BE49-F238E27FC236}">
                <a16:creationId xmlns:a16="http://schemas.microsoft.com/office/drawing/2014/main" id="{1BED0462-5435-A138-AB18-2FC588BB9A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15764" r="27281" b="15995"/>
          <a:stretch/>
        </p:blipFill>
        <p:spPr>
          <a:xfrm>
            <a:off x="7058759" y="3874117"/>
            <a:ext cx="704854" cy="704294"/>
          </a:xfrm>
          <a:prstGeom prst="rect">
            <a:avLst/>
          </a:prstGeom>
        </p:spPr>
      </p:pic>
      <p:pic>
        <p:nvPicPr>
          <p:cNvPr id="60" name="Picture 5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83C68D-0B3D-0D1C-CDF9-FED79966D1A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38" y="4909453"/>
            <a:ext cx="1585116" cy="240685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3D249D-14DA-22A0-99AC-DC353D553D59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21" y="5621720"/>
            <a:ext cx="1020751" cy="4151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2D0848-C7F3-2602-A3F9-3436BCDCE155}"/>
              </a:ext>
            </a:extLst>
          </p:cNvPr>
          <p:cNvGrpSpPr/>
          <p:nvPr/>
        </p:nvGrpSpPr>
        <p:grpSpPr>
          <a:xfrm>
            <a:off x="3926912" y="3225228"/>
            <a:ext cx="940949" cy="3074979"/>
            <a:chOff x="3714464" y="3273156"/>
            <a:chExt cx="940949" cy="3074979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2742EF78-F53C-344F-4607-0E9A7143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228" y="3273156"/>
              <a:ext cx="855421" cy="85542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9D1A5A4-C136-45E4-BF0A-933855523FF5}"/>
                </a:ext>
              </a:extLst>
            </p:cNvPr>
            <p:cNvSpPr txBox="1"/>
            <p:nvPr/>
          </p:nvSpPr>
          <p:spPr>
            <a:xfrm>
              <a:off x="3769933" y="4145188"/>
              <a:ext cx="830011" cy="3647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+26%</a:t>
              </a:r>
            </a:p>
          </p:txBody>
        </p:sp>
        <p:pic>
          <p:nvPicPr>
            <p:cNvPr id="37" name="Picture 2" descr="http://www.banffcentre.ca/images/CIBC_CR_2C_RGB.jpg">
              <a:extLst>
                <a:ext uri="{FF2B5EF4-FFF2-40B4-BE49-F238E27FC236}">
                  <a16:creationId xmlns:a16="http://schemas.microsoft.com/office/drawing/2014/main" id="{33633B94-6D95-6088-71B4-938A606D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464" y="5087395"/>
              <a:ext cx="940949" cy="85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D4AAB8-FF23-4B70-AE09-137668F94B52}"/>
                </a:ext>
              </a:extLst>
            </p:cNvPr>
            <p:cNvSpPr txBox="1"/>
            <p:nvPr/>
          </p:nvSpPr>
          <p:spPr>
            <a:xfrm>
              <a:off x="3769933" y="5983372"/>
              <a:ext cx="830011" cy="3647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000" dirty="0">
                  <a:solidFill>
                    <a:schemeClr val="bg2"/>
                  </a:solidFill>
                </a:rPr>
                <a:t>+10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CC62E5-DDDE-EAE3-9720-9EE7C1A655A5}"/>
              </a:ext>
            </a:extLst>
          </p:cNvPr>
          <p:cNvGrpSpPr/>
          <p:nvPr/>
        </p:nvGrpSpPr>
        <p:grpSpPr>
          <a:xfrm>
            <a:off x="1368204" y="3448643"/>
            <a:ext cx="1664079" cy="2851564"/>
            <a:chOff x="1155756" y="3496571"/>
            <a:chExt cx="1664079" cy="2851564"/>
          </a:xfrm>
        </p:grpSpPr>
        <p:pic>
          <p:nvPicPr>
            <p:cNvPr id="36" name="Picture 10" descr="https://encrypted-tbn1.gstatic.com/images?q=tbn:ANd9GcSgxEbk5aVqmifqrutIl0FX5ySthvnsE4DnjnDhsTBnRRJl9GGv">
              <a:extLst>
                <a:ext uri="{FF2B5EF4-FFF2-40B4-BE49-F238E27FC236}">
                  <a16:creationId xmlns:a16="http://schemas.microsoft.com/office/drawing/2014/main" id="{4D372411-8186-B20E-0103-C7254AD18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56" y="3496571"/>
              <a:ext cx="1664079" cy="40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34506B-3F10-4E72-891E-E2648916FCFB}"/>
                </a:ext>
              </a:extLst>
            </p:cNvPr>
            <p:cNvSpPr txBox="1"/>
            <p:nvPr/>
          </p:nvSpPr>
          <p:spPr>
            <a:xfrm>
              <a:off x="1572790" y="4145188"/>
              <a:ext cx="830011" cy="3647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+28%</a:t>
              </a:r>
            </a:p>
          </p:txBody>
        </p:sp>
        <p:pic>
          <p:nvPicPr>
            <p:cNvPr id="35" name="Picture 34" descr="top_logo">
              <a:extLst>
                <a:ext uri="{FF2B5EF4-FFF2-40B4-BE49-F238E27FC236}">
                  <a16:creationId xmlns:a16="http://schemas.microsoft.com/office/drawing/2014/main" id="{36B4814F-6351-6F3D-63C5-AF5E87B51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58" y="5087170"/>
              <a:ext cx="128587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916D49-C5D6-41E9-8349-800150FDECA1}"/>
                </a:ext>
              </a:extLst>
            </p:cNvPr>
            <p:cNvSpPr txBox="1"/>
            <p:nvPr/>
          </p:nvSpPr>
          <p:spPr>
            <a:xfrm>
              <a:off x="1572790" y="5983372"/>
              <a:ext cx="830011" cy="3647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000" dirty="0">
                  <a:solidFill>
                    <a:schemeClr val="bg2"/>
                  </a:solidFill>
                </a:rPr>
                <a:t>+2</a:t>
              </a: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0%</a:t>
              </a:r>
            </a:p>
          </p:txBody>
        </p:sp>
      </p:grpSp>
      <p:sp>
        <p:nvSpPr>
          <p:cNvPr id="48" name="Footer Placeholder 1">
            <a:extLst>
              <a:ext uri="{FF2B5EF4-FFF2-40B4-BE49-F238E27FC236}">
                <a16:creationId xmlns:a16="http://schemas.microsoft.com/office/drawing/2014/main" id="{3D2E6A33-40EC-59F4-CC40-CF1976A44554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370B343-39AF-40C8-ACB9-84796876CFB3}"/>
              </a:ext>
            </a:extLst>
          </p:cNvPr>
          <p:cNvCxnSpPr>
            <a:cxnSpLocks/>
          </p:cNvCxnSpPr>
          <p:nvPr/>
        </p:nvCxnSpPr>
        <p:spPr>
          <a:xfrm>
            <a:off x="609600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973126F-6D55-4C24-9DBD-74093FA7B739}"/>
              </a:ext>
            </a:extLst>
          </p:cNvPr>
          <p:cNvSpPr txBox="1"/>
          <p:nvPr/>
        </p:nvSpPr>
        <p:spPr>
          <a:xfrm>
            <a:off x="6118112" y="1166288"/>
            <a:ext cx="5857551" cy="5007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5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ESG Metric</a:t>
            </a:r>
            <a:r>
              <a:rPr kumimoji="0" lang="en-CA" sz="25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Weighting in </a:t>
            </a:r>
            <a:r>
              <a:rPr kumimoji="0" lang="en-CA" sz="25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PSUs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03E86C-6EBF-7DBA-3828-BDF9E152D9A4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3384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2022 Proxy Season 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6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74473B-09A1-CAB7-04C5-1D6A87BDA91E}"/>
              </a:ext>
            </a:extLst>
          </p:cNvPr>
          <p:cNvSpPr txBox="1"/>
          <p:nvPr/>
        </p:nvSpPr>
        <p:spPr>
          <a:xfrm>
            <a:off x="7656683" y="4030254"/>
            <a:ext cx="3488355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“Leading” Metrics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9F3DAE-204C-B709-B11A-A118285E9C45}"/>
              </a:ext>
            </a:extLst>
          </p:cNvPr>
          <p:cNvSpPr txBox="1"/>
          <p:nvPr/>
        </p:nvSpPr>
        <p:spPr>
          <a:xfrm>
            <a:off x="7656683" y="803413"/>
            <a:ext cx="3488355" cy="72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“Lagging” Metrics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93DE6-96C4-4E02-A758-BA774DBF5281}"/>
              </a:ext>
            </a:extLst>
          </p:cNvPr>
          <p:cNvSpPr txBox="1"/>
          <p:nvPr/>
        </p:nvSpPr>
        <p:spPr>
          <a:xfrm>
            <a:off x="623023" y="1291440"/>
            <a:ext cx="4457123" cy="4359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Companies that added the following metric for the first time in FY2021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1D92CF-8654-4152-BC60-FE51F8C5E294}"/>
              </a:ext>
            </a:extLst>
          </p:cNvPr>
          <p:cNvGrpSpPr/>
          <p:nvPr/>
        </p:nvGrpSpPr>
        <p:grpSpPr>
          <a:xfrm>
            <a:off x="7232744" y="4939213"/>
            <a:ext cx="4336233" cy="1147970"/>
            <a:chOff x="6711788" y="2030422"/>
            <a:chExt cx="4336233" cy="114797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B172BAB-4548-4779-AFC7-9829E99EFD80}"/>
                </a:ext>
              </a:extLst>
            </p:cNvPr>
            <p:cNvGrpSpPr/>
            <p:nvPr/>
          </p:nvGrpSpPr>
          <p:grpSpPr>
            <a:xfrm>
              <a:off x="6711788" y="2030422"/>
              <a:ext cx="4320000" cy="1147970"/>
              <a:chOff x="6711788" y="2030422"/>
              <a:chExt cx="4320000" cy="114797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5C1D76-518E-0268-68EA-5D94B38C15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11788" y="2598730"/>
                <a:ext cx="4320000" cy="11355"/>
              </a:xfrm>
              <a:prstGeom prst="line">
                <a:avLst/>
              </a:prstGeom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35769F2-187A-9EA5-3C26-65EBF216CD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8297803" y="2604407"/>
                <a:ext cx="1147970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65D1FC-874F-B6AF-6F8E-D804C209FED4}"/>
                </a:ext>
              </a:extLst>
            </p:cNvPr>
            <p:cNvSpPr/>
            <p:nvPr/>
          </p:nvSpPr>
          <p:spPr>
            <a:xfrm>
              <a:off x="8888021" y="2208407"/>
              <a:ext cx="2160000" cy="792000"/>
            </a:xfrm>
            <a:prstGeom prst="rect">
              <a:avLst/>
            </a:prstGeom>
            <a:solidFill>
              <a:srgbClr val="F4855E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b="1" dirty="0" err="1">
                <a:latin typeface="Calibri Light" panose="020F0302020204030204" pitchFamily="34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9B1738B-97EA-F8D4-281B-AA992591A237}"/>
                </a:ext>
              </a:extLst>
            </p:cNvPr>
            <p:cNvSpPr/>
            <p:nvPr/>
          </p:nvSpPr>
          <p:spPr>
            <a:xfrm>
              <a:off x="8884971" y="2306976"/>
              <a:ext cx="2159998" cy="594862"/>
            </a:xfrm>
            <a:prstGeom prst="rightArrow">
              <a:avLst>
                <a:gd name="adj1" fmla="val 50000"/>
                <a:gd name="adj2" fmla="val 51778"/>
              </a:avLst>
            </a:prstGeom>
            <a:solidFill>
              <a:srgbClr val="F0531E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dirty="0" err="1">
                <a:latin typeface="Calibri Light" panose="020F0302020204030204" pitchFamily="34" charset="0"/>
              </a:endParaRPr>
            </a:p>
          </p:txBody>
        </p:sp>
      </p:grp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140BCBFF-8AC5-4309-B812-B67E8ADB7A0A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465CF2-BE35-429C-81C4-9E68324C6107}"/>
              </a:ext>
            </a:extLst>
          </p:cNvPr>
          <p:cNvCxnSpPr>
            <a:cxnSpLocks/>
          </p:cNvCxnSpPr>
          <p:nvPr/>
        </p:nvCxnSpPr>
        <p:spPr>
          <a:xfrm>
            <a:off x="609600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52D9AE-E0B4-4593-B780-51C575274CAE}"/>
              </a:ext>
            </a:extLst>
          </p:cNvPr>
          <p:cNvGrpSpPr/>
          <p:nvPr/>
        </p:nvGrpSpPr>
        <p:grpSpPr>
          <a:xfrm>
            <a:off x="1060154" y="2308454"/>
            <a:ext cx="3582860" cy="3443972"/>
            <a:chOff x="1393149" y="2308454"/>
            <a:chExt cx="3582860" cy="34439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02C284-8A5E-2681-991D-493C72B07C4B}"/>
                </a:ext>
              </a:extLst>
            </p:cNvPr>
            <p:cNvSpPr txBox="1"/>
            <p:nvPr/>
          </p:nvSpPr>
          <p:spPr>
            <a:xfrm>
              <a:off x="2532993" y="2547682"/>
              <a:ext cx="2443016" cy="4359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5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Environment </a:t>
              </a:r>
              <a:r>
                <a:rPr lang="en-CA" sz="2500" dirty="0">
                  <a:solidFill>
                    <a:schemeClr val="bg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+13</a:t>
              </a:r>
              <a:endParaRPr kumimoji="0" lang="en-CA" sz="25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6E33F2-D520-3E4D-2185-2ECA898E2FB6}"/>
                </a:ext>
              </a:extLst>
            </p:cNvPr>
            <p:cNvSpPr txBox="1"/>
            <p:nvPr/>
          </p:nvSpPr>
          <p:spPr>
            <a:xfrm>
              <a:off x="2532993" y="3812468"/>
              <a:ext cx="2443016" cy="4359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5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Diversity </a:t>
              </a:r>
              <a:r>
                <a:rPr lang="en-CA" sz="2500" dirty="0">
                  <a:solidFill>
                    <a:schemeClr val="bg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+11</a:t>
              </a:r>
              <a:endParaRPr kumimoji="0" lang="en-CA" sz="25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F8841B-011A-037C-FF7B-B909E05EC67D}"/>
                </a:ext>
              </a:extLst>
            </p:cNvPr>
            <p:cNvSpPr txBox="1"/>
            <p:nvPr/>
          </p:nvSpPr>
          <p:spPr>
            <a:xfrm>
              <a:off x="2532993" y="5077254"/>
              <a:ext cx="2443016" cy="4359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25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Community </a:t>
              </a:r>
              <a:r>
                <a:rPr lang="en-CA" sz="2500" dirty="0">
                  <a:solidFill>
                    <a:schemeClr val="bg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+6</a:t>
              </a:r>
              <a:endParaRPr kumimoji="0" lang="en-CA" sz="25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3AB6C1-7EAC-4638-8A36-4FBCD69013D2}"/>
                </a:ext>
              </a:extLst>
            </p:cNvPr>
            <p:cNvGrpSpPr/>
            <p:nvPr/>
          </p:nvGrpSpPr>
          <p:grpSpPr>
            <a:xfrm>
              <a:off x="1393149" y="2308454"/>
              <a:ext cx="914400" cy="914400"/>
              <a:chOff x="1185149" y="2035621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73A14A7-6A12-4E4C-B0CF-0D6A6857A026}"/>
                  </a:ext>
                </a:extLst>
              </p:cNvPr>
              <p:cNvSpPr/>
              <p:nvPr/>
            </p:nvSpPr>
            <p:spPr>
              <a:xfrm>
                <a:off x="1185149" y="2035621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dirty="0" err="1">
                  <a:latin typeface="Calibri Light" panose="020F0302020204030204" pitchFamily="34" charset="0"/>
                </a:endParaRPr>
              </a:p>
            </p:txBody>
          </p:sp>
          <p:pic>
            <p:nvPicPr>
              <p:cNvPr id="8" name="Graphic 7" descr="Leaf with solid fill">
                <a:extLst>
                  <a:ext uri="{FF2B5EF4-FFF2-40B4-BE49-F238E27FC236}">
                    <a16:creationId xmlns:a16="http://schemas.microsoft.com/office/drawing/2014/main" id="{6AE7584C-6D91-42BD-8C0E-C3737FCC7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18349" y="2168821"/>
                <a:ext cx="648000" cy="6480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A1F232D-2E39-474F-A2CB-C599A7D88FB3}"/>
                </a:ext>
              </a:extLst>
            </p:cNvPr>
            <p:cNvGrpSpPr/>
            <p:nvPr/>
          </p:nvGrpSpPr>
          <p:grpSpPr>
            <a:xfrm>
              <a:off x="1393149" y="4838026"/>
              <a:ext cx="914400" cy="914400"/>
              <a:chOff x="802996" y="4692692"/>
              <a:chExt cx="914400" cy="9144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A6D8AAE-D435-4DF7-B912-0956AE3228A4}"/>
                  </a:ext>
                </a:extLst>
              </p:cNvPr>
              <p:cNvSpPr/>
              <p:nvPr/>
            </p:nvSpPr>
            <p:spPr>
              <a:xfrm>
                <a:off x="802996" y="4692692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dirty="0" err="1">
                  <a:latin typeface="Calibri Light" panose="020F0302020204030204" pitchFamily="34" charset="0"/>
                </a:endParaRPr>
              </a:p>
            </p:txBody>
          </p:sp>
          <p:pic>
            <p:nvPicPr>
              <p:cNvPr id="15" name="Graphic 14" descr="Connections with solid fill">
                <a:extLst>
                  <a:ext uri="{FF2B5EF4-FFF2-40B4-BE49-F238E27FC236}">
                    <a16:creationId xmlns:a16="http://schemas.microsoft.com/office/drawing/2014/main" id="{A8028B15-E244-40FA-A9E2-186B601ED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6196" y="4825892"/>
                <a:ext cx="648000" cy="648000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1AC154-9116-4096-9650-E97D97C848C2}"/>
                </a:ext>
              </a:extLst>
            </p:cNvPr>
            <p:cNvGrpSpPr/>
            <p:nvPr/>
          </p:nvGrpSpPr>
          <p:grpSpPr>
            <a:xfrm>
              <a:off x="1393149" y="3573240"/>
              <a:ext cx="914400" cy="914400"/>
              <a:chOff x="536765" y="3342769"/>
              <a:chExt cx="914400" cy="9144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C62FA53-40E3-4718-81A4-CF36E3FF7632}"/>
                  </a:ext>
                </a:extLst>
              </p:cNvPr>
              <p:cNvSpPr/>
              <p:nvPr/>
            </p:nvSpPr>
            <p:spPr>
              <a:xfrm>
                <a:off x="536765" y="3342769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CA" dirty="0" err="1">
                  <a:latin typeface="Calibri Light" panose="020F0302020204030204" pitchFamily="34" charset="0"/>
                </a:endParaRPr>
              </a:p>
            </p:txBody>
          </p:sp>
          <p:pic>
            <p:nvPicPr>
              <p:cNvPr id="18" name="Graphic 17" descr="Cheers with solid fill">
                <a:extLst>
                  <a:ext uri="{FF2B5EF4-FFF2-40B4-BE49-F238E27FC236}">
                    <a16:creationId xmlns:a16="http://schemas.microsoft.com/office/drawing/2014/main" id="{F9572C32-6BB8-4785-8723-39E8D5556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9965" y="3475969"/>
                <a:ext cx="648000" cy="648000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B55D59-5DBF-4EED-A3BA-8A4FD9E7ACC7}"/>
              </a:ext>
            </a:extLst>
          </p:cNvPr>
          <p:cNvGrpSpPr/>
          <p:nvPr/>
        </p:nvGrpSpPr>
        <p:grpSpPr>
          <a:xfrm>
            <a:off x="7240847" y="1681648"/>
            <a:ext cx="4320027" cy="1147970"/>
            <a:chOff x="6724944" y="4796587"/>
            <a:chExt cx="4320027" cy="114797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028824B-CEF9-48E6-999A-590703075C0F}"/>
                </a:ext>
              </a:extLst>
            </p:cNvPr>
            <p:cNvGrpSpPr/>
            <p:nvPr/>
          </p:nvGrpSpPr>
          <p:grpSpPr>
            <a:xfrm>
              <a:off x="6724971" y="4796587"/>
              <a:ext cx="4320000" cy="1147970"/>
              <a:chOff x="6711788" y="2030422"/>
              <a:chExt cx="4320000" cy="114797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B4E791B-0619-48CA-A69D-E40058C7C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11788" y="2598730"/>
                <a:ext cx="4320000" cy="11355"/>
              </a:xfrm>
              <a:prstGeom prst="line">
                <a:avLst/>
              </a:prstGeom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CE0D4A7-F9C9-4CD1-9018-D878F943C0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8297803" y="2604407"/>
                <a:ext cx="1147970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0D25DB4-3EE5-424E-B958-99E36F8E6C0D}"/>
                </a:ext>
              </a:extLst>
            </p:cNvPr>
            <p:cNvSpPr/>
            <p:nvPr/>
          </p:nvSpPr>
          <p:spPr>
            <a:xfrm>
              <a:off x="6727994" y="4974572"/>
              <a:ext cx="2160000" cy="792000"/>
            </a:xfrm>
            <a:prstGeom prst="rect">
              <a:avLst/>
            </a:prstGeom>
            <a:solidFill>
              <a:srgbClr val="F4855E">
                <a:alpha val="5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b="1" dirty="0" err="1">
                <a:latin typeface="Calibri Light" panose="020F0302020204030204" pitchFamily="34" charset="0"/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F8215AA4-413D-4F77-BBF9-0DFA8FEA2EB0}"/>
                </a:ext>
              </a:extLst>
            </p:cNvPr>
            <p:cNvSpPr/>
            <p:nvPr/>
          </p:nvSpPr>
          <p:spPr>
            <a:xfrm>
              <a:off x="6724944" y="5073141"/>
              <a:ext cx="2159998" cy="594862"/>
            </a:xfrm>
            <a:prstGeom prst="rightArrow">
              <a:avLst>
                <a:gd name="adj1" fmla="val 50000"/>
                <a:gd name="adj2" fmla="val 51778"/>
              </a:avLst>
            </a:prstGeom>
            <a:solidFill>
              <a:srgbClr val="F0531E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dirty="0" err="1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22631EE-BE82-48D7-BE5D-CFC35624B8B9}"/>
              </a:ext>
            </a:extLst>
          </p:cNvPr>
          <p:cNvSpPr/>
          <p:nvPr/>
        </p:nvSpPr>
        <p:spPr>
          <a:xfrm flipV="1">
            <a:off x="7538723" y="3188426"/>
            <a:ext cx="3724275" cy="84811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dirty="0" err="1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49684B-D63A-46CC-9EF4-AA986E9500A7}"/>
              </a:ext>
            </a:extLst>
          </p:cNvPr>
          <p:cNvSpPr/>
          <p:nvPr/>
        </p:nvSpPr>
        <p:spPr>
          <a:xfrm>
            <a:off x="9931846" y="4821583"/>
            <a:ext cx="1066800" cy="2992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i="1" dirty="0">
                <a:solidFill>
                  <a:schemeClr val="tx2"/>
                </a:solidFill>
                <a:latin typeface="Calibri Light" panose="020F0302020204030204" pitchFamily="34" charset="0"/>
              </a:rPr>
              <a:t>+19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680DDD-172B-F2CA-6986-261B53F9CE97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40543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FB2AFC-D748-4988-862F-5DA57A10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Proxy Season Takeaways: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B9C9C-EAAD-4B18-943C-783D64FDF9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1C67625-41B9-9145-93F1-B2631F2A81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6B91-DAEA-43D8-96C2-A4E8F823807A}"/>
              </a:ext>
            </a:extLst>
          </p:cNvPr>
          <p:cNvSpPr txBox="1"/>
          <p:nvPr/>
        </p:nvSpPr>
        <p:spPr>
          <a:xfrm>
            <a:off x="6118112" y="1059181"/>
            <a:ext cx="5857551" cy="419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Prevalence of ESG Metrics within the S&amp;P500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4DC620-C7B4-4803-B6B7-DD700E32A35A}"/>
              </a:ext>
            </a:extLst>
          </p:cNvPr>
          <p:cNvCxnSpPr>
            <a:cxnSpLocks/>
          </p:cNvCxnSpPr>
          <p:nvPr/>
        </p:nvCxnSpPr>
        <p:spPr>
          <a:xfrm>
            <a:off x="6096000" y="1275084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54845B0-94E0-42CD-8F34-46228067C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456239"/>
              </p:ext>
            </p:extLst>
          </p:nvPr>
        </p:nvGraphicFramePr>
        <p:xfrm>
          <a:off x="6341634" y="1550772"/>
          <a:ext cx="5739529" cy="486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Semler Brossy - Leading Executive Compensation Consulting Firm">
            <a:extLst>
              <a:ext uri="{FF2B5EF4-FFF2-40B4-BE49-F238E27FC236}">
                <a16:creationId xmlns:a16="http://schemas.microsoft.com/office/drawing/2014/main" id="{466A7EF0-D3E6-4840-8F47-7F220B80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6509074"/>
            <a:ext cx="1620562" cy="3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E2B78D44-9545-49D3-AB45-72F04D4B69A3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9BD05F-8D61-48CB-B801-37326A747395}"/>
              </a:ext>
            </a:extLst>
          </p:cNvPr>
          <p:cNvSpPr/>
          <p:nvPr/>
        </p:nvSpPr>
        <p:spPr>
          <a:xfrm>
            <a:off x="314652" y="1371600"/>
            <a:ext cx="5557826" cy="4838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~70%</a:t>
            </a: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of S&amp;P 500 Companies use ESG metrics in incentive compensation design (up from closer to </a:t>
            </a:r>
            <a:r>
              <a:rPr lang="en-US" sz="20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57%</a:t>
            </a: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in 2021)</a:t>
            </a:r>
          </a:p>
          <a:p>
            <a:pPr marL="342900" marR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Human capital management metrics are common, with diversity &amp; inclusion metrics being the most prevalent in </a:t>
            </a:r>
            <a:r>
              <a:rPr lang="en-US" sz="20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46% </a:t>
            </a: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of companies, an uptick from </a:t>
            </a:r>
            <a:r>
              <a:rPr lang="en-US" sz="2000" dirty="0">
                <a:solidFill>
                  <a:schemeClr val="bg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28% </a:t>
            </a:r>
            <a:r>
              <a:rPr lang="en-US" sz="2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last year</a:t>
            </a:r>
          </a:p>
          <a:p>
            <a:pPr marL="342900" marR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Uptick in environmental metrics, carbon footprint metrics increased to </a:t>
            </a:r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16%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</a:t>
            </a:r>
            <a:r>
              <a:rPr lang="en-US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5%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last year</a:t>
            </a:r>
            <a:endParaRPr lang="en-CA" sz="2000" dirty="0" err="1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861BCD-6DC4-CC8B-9BDF-22EF7FAF9B07}"/>
              </a:ext>
            </a:extLst>
          </p:cNvPr>
          <p:cNvSpPr/>
          <p:nvPr/>
        </p:nvSpPr>
        <p:spPr>
          <a:xfrm>
            <a:off x="123222" y="6378326"/>
            <a:ext cx="1442986" cy="2473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000" i="1" dirty="0">
                <a:solidFill>
                  <a:schemeClr val="tx1"/>
                </a:solidFill>
                <a:latin typeface="Calibri Light" panose="020F0302020204030204" pitchFamily="34" charset="0"/>
              </a:rPr>
              <a:t>Data as of May 31, 2022</a:t>
            </a:r>
          </a:p>
        </p:txBody>
      </p:sp>
    </p:spTree>
    <p:extLst>
      <p:ext uri="{BB962C8B-B14F-4D97-AF65-F5344CB8AC3E}">
        <p14:creationId xmlns:p14="http://schemas.microsoft.com/office/powerpoint/2010/main" val="156446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Studies: STIP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8</a:t>
            </a:r>
          </a:p>
          <a:p>
            <a:pPr lvl="0"/>
            <a:endParaRPr lang="en-US" noProof="0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0" descr="http://www.insidethehousingevolution.com/wp-content/uploads/Enbridge.jpg">
            <a:extLst>
              <a:ext uri="{FF2B5EF4-FFF2-40B4-BE49-F238E27FC236}">
                <a16:creationId xmlns:a16="http://schemas.microsoft.com/office/drawing/2014/main" id="{5CDF2362-23FE-8601-C285-C3E5A51B3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7" y="1854434"/>
            <a:ext cx="2210845" cy="6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op_logo">
            <a:extLst>
              <a:ext uri="{FF2B5EF4-FFF2-40B4-BE49-F238E27FC236}">
                <a16:creationId xmlns:a16="http://schemas.microsoft.com/office/drawing/2014/main" id="{5B32D54E-646D-8E99-F5B0-CC00F0FA6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0" b="27874"/>
          <a:stretch/>
        </p:blipFill>
        <p:spPr bwMode="auto">
          <a:xfrm>
            <a:off x="5351124" y="1920338"/>
            <a:ext cx="1489752" cy="50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478C2C-ED82-935D-AEB2-DB37A5D8391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03" y="1748594"/>
            <a:ext cx="853440" cy="853440"/>
          </a:xfrm>
          <a:prstGeom prst="rect">
            <a:avLst/>
          </a:prstGeom>
        </p:spPr>
      </p:pic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EA8EB555-763F-725A-832F-6E6EE5A54DEA}"/>
              </a:ext>
            </a:extLst>
          </p:cNvPr>
          <p:cNvSpPr txBox="1">
            <a:spLocks/>
          </p:cNvSpPr>
          <p:nvPr/>
        </p:nvSpPr>
        <p:spPr>
          <a:xfrm>
            <a:off x="390849" y="66851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BEF503-4A91-0B2B-9E56-C95291F1268C}"/>
              </a:ext>
            </a:extLst>
          </p:cNvPr>
          <p:cNvGrpSpPr/>
          <p:nvPr/>
        </p:nvGrpSpPr>
        <p:grpSpPr>
          <a:xfrm>
            <a:off x="362579" y="3216583"/>
            <a:ext cx="3429309" cy="658800"/>
            <a:chOff x="362579" y="3711883"/>
            <a:chExt cx="3429309" cy="658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AD08FC-9C20-6DE3-6E34-7D69C47495AE}"/>
                </a:ext>
              </a:extLst>
            </p:cNvPr>
            <p:cNvSpPr/>
            <p:nvPr/>
          </p:nvSpPr>
          <p:spPr>
            <a:xfrm>
              <a:off x="362579" y="3711883"/>
              <a:ext cx="3429309" cy="65727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0E232E-4E11-FD09-BA51-7082CDF3309D}"/>
                </a:ext>
              </a:extLst>
            </p:cNvPr>
            <p:cNvSpPr/>
            <p:nvPr/>
          </p:nvSpPr>
          <p:spPr>
            <a:xfrm>
              <a:off x="373598" y="3711883"/>
              <a:ext cx="1029600" cy="658800"/>
            </a:xfrm>
            <a:prstGeom prst="rect">
              <a:avLst/>
            </a:prstGeom>
            <a:solidFill>
              <a:srgbClr val="F485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30%</a:t>
              </a:r>
            </a:p>
          </p:txBody>
        </p:sp>
      </p:grp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4CAC9ED7-F9B4-DEFD-436B-4606DB451E38}"/>
              </a:ext>
            </a:extLst>
          </p:cNvPr>
          <p:cNvCxnSpPr/>
          <p:nvPr/>
        </p:nvCxnSpPr>
        <p:spPr>
          <a:xfrm>
            <a:off x="888398" y="3924655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93C2B31-6067-E8F2-CBB1-ADF9D02850ED}"/>
              </a:ext>
            </a:extLst>
          </p:cNvPr>
          <p:cNvCxnSpPr>
            <a:cxnSpLocks/>
          </p:cNvCxnSpPr>
          <p:nvPr/>
        </p:nvCxnSpPr>
        <p:spPr>
          <a:xfrm rot="16200000">
            <a:off x="5439828" y="4172540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86313-0BAF-7CC3-D732-264937669664}"/>
              </a:ext>
            </a:extLst>
          </p:cNvPr>
          <p:cNvCxnSpPr/>
          <p:nvPr/>
        </p:nvCxnSpPr>
        <p:spPr>
          <a:xfrm>
            <a:off x="5295895" y="3956198"/>
            <a:ext cx="0" cy="3687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ACF3B4-7C59-07B8-EE89-6512EDE4DC62}"/>
              </a:ext>
            </a:extLst>
          </p:cNvPr>
          <p:cNvCxnSpPr>
            <a:cxnSpLocks/>
          </p:cNvCxnSpPr>
          <p:nvPr/>
        </p:nvCxnSpPr>
        <p:spPr>
          <a:xfrm>
            <a:off x="10998460" y="3938557"/>
            <a:ext cx="0" cy="30480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" name="TextBox 2049">
            <a:extLst>
              <a:ext uri="{FF2B5EF4-FFF2-40B4-BE49-F238E27FC236}">
                <a16:creationId xmlns:a16="http://schemas.microsoft.com/office/drawing/2014/main" id="{277CA418-600D-21E1-FCED-FF0992EF2415}"/>
              </a:ext>
            </a:extLst>
          </p:cNvPr>
          <p:cNvSpPr txBox="1"/>
          <p:nvPr/>
        </p:nvSpPr>
        <p:spPr>
          <a:xfrm>
            <a:off x="390849" y="4329886"/>
            <a:ext cx="3391615" cy="1512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</a:defRPr>
            </a:lvl1pPr>
          </a:lstStyle>
          <a:p>
            <a:r>
              <a:rPr lang="en-CA" dirty="0"/>
              <a:t>Reducing GHG Emission</a:t>
            </a:r>
          </a:p>
          <a:p>
            <a:r>
              <a:rPr lang="en-CA" dirty="0"/>
              <a:t>Diversity and Inclusion</a:t>
            </a:r>
          </a:p>
          <a:p>
            <a:r>
              <a:rPr lang="en-CA" dirty="0"/>
              <a:t>Safety and Operational Reliability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3F0C36-B889-D87A-F55E-FCA44B5ACF2C}"/>
              </a:ext>
            </a:extLst>
          </p:cNvPr>
          <p:cNvSpPr txBox="1"/>
          <p:nvPr/>
        </p:nvSpPr>
        <p:spPr>
          <a:xfrm>
            <a:off x="8730250" y="4329886"/>
            <a:ext cx="2759347" cy="1512000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CA" dirty="0"/>
              <a:t>Employee Engagement</a:t>
            </a:r>
          </a:p>
          <a:p>
            <a:pPr>
              <a:spcAft>
                <a:spcPts val="1200"/>
              </a:spcAft>
            </a:pPr>
            <a:r>
              <a:rPr lang="en-CA" dirty="0"/>
              <a:t>Strong Culture Index Score</a:t>
            </a:r>
          </a:p>
          <a:p>
            <a:pPr>
              <a:spcAft>
                <a:spcPts val="1200"/>
              </a:spcAft>
            </a:pPr>
            <a:r>
              <a:rPr lang="en-CA" dirty="0"/>
              <a:t>Increasing Diversity in Succession Plans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1D591B6-C4B8-2FE4-380E-9E75D5593E3A}"/>
              </a:ext>
            </a:extLst>
          </p:cNvPr>
          <p:cNvSpPr/>
          <p:nvPr/>
        </p:nvSpPr>
        <p:spPr>
          <a:xfrm>
            <a:off x="8794666" y="3216321"/>
            <a:ext cx="853440" cy="65727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err="1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41E8D8-9CA4-2705-9D5F-C4C4A6A57CCD}"/>
              </a:ext>
            </a:extLst>
          </p:cNvPr>
          <p:cNvSpPr/>
          <p:nvPr/>
        </p:nvSpPr>
        <p:spPr>
          <a:xfrm>
            <a:off x="10571740" y="3216321"/>
            <a:ext cx="853440" cy="657272"/>
          </a:xfrm>
          <a:prstGeom prst="rect">
            <a:avLst/>
          </a:prstGeom>
          <a:solidFill>
            <a:srgbClr val="F485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+/- 10%</a:t>
            </a:r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64240B3E-A6E8-F919-564E-8D7ACCE88931}"/>
              </a:ext>
            </a:extLst>
          </p:cNvPr>
          <p:cNvSpPr/>
          <p:nvPr/>
        </p:nvSpPr>
        <p:spPr>
          <a:xfrm>
            <a:off x="9924015" y="3357831"/>
            <a:ext cx="371817" cy="422622"/>
          </a:xfrm>
          <a:prstGeom prst="mathMultiply">
            <a:avLst/>
          </a:prstGeom>
          <a:solidFill>
            <a:schemeClr val="tx1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6" name="Footer Placeholder 1">
            <a:extLst>
              <a:ext uri="{FF2B5EF4-FFF2-40B4-BE49-F238E27FC236}">
                <a16:creationId xmlns:a16="http://schemas.microsoft.com/office/drawing/2014/main" id="{ACFFA2F3-FBB7-426C-8C7A-4C36179623EE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3DC2E6-E23E-4FAF-BCFD-94E629C0F273}"/>
              </a:ext>
            </a:extLst>
          </p:cNvPr>
          <p:cNvSpPr txBox="1"/>
          <p:nvPr/>
        </p:nvSpPr>
        <p:spPr>
          <a:xfrm>
            <a:off x="394759" y="1251079"/>
            <a:ext cx="34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Bucket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DB61B72-9D22-40EE-890B-07CFE77CCCB1}"/>
              </a:ext>
            </a:extLst>
          </p:cNvPr>
          <p:cNvSpPr txBox="1"/>
          <p:nvPr/>
        </p:nvSpPr>
        <p:spPr>
          <a:xfrm>
            <a:off x="4386000" y="1251079"/>
            <a:ext cx="34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Discrete Metric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5E5C13-D14E-47B3-A5DF-73A7763AD1F6}"/>
              </a:ext>
            </a:extLst>
          </p:cNvPr>
          <p:cNvSpPr txBox="1"/>
          <p:nvPr/>
        </p:nvSpPr>
        <p:spPr>
          <a:xfrm>
            <a:off x="8399923" y="1251079"/>
            <a:ext cx="3420000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5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Modifier</a:t>
            </a:r>
            <a:endParaRPr kumimoji="0" lang="en-CA" sz="25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D859C11-41FD-4D60-B0B1-00EFEB979357}"/>
              </a:ext>
            </a:extLst>
          </p:cNvPr>
          <p:cNvCxnSpPr>
            <a:cxnSpLocks/>
          </p:cNvCxnSpPr>
          <p:nvPr/>
        </p:nvCxnSpPr>
        <p:spPr>
          <a:xfrm>
            <a:off x="4016894" y="1507657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3A8DFBF-CA41-48EE-82E9-0C7C3AD046BC}"/>
              </a:ext>
            </a:extLst>
          </p:cNvPr>
          <p:cNvCxnSpPr>
            <a:cxnSpLocks/>
          </p:cNvCxnSpPr>
          <p:nvPr/>
        </p:nvCxnSpPr>
        <p:spPr>
          <a:xfrm>
            <a:off x="8175106" y="1507657"/>
            <a:ext cx="0" cy="5025123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50EB4B-356B-4280-BED0-BB0EFC729D1D}"/>
              </a:ext>
            </a:extLst>
          </p:cNvPr>
          <p:cNvGrpSpPr/>
          <p:nvPr/>
        </p:nvGrpSpPr>
        <p:grpSpPr>
          <a:xfrm>
            <a:off x="4381346" y="2582473"/>
            <a:ext cx="3429309" cy="3484083"/>
            <a:chOff x="4250291" y="2582473"/>
            <a:chExt cx="3429309" cy="34840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6BA339-1700-423A-98B4-8B15F54D5E5C}"/>
                </a:ext>
              </a:extLst>
            </p:cNvPr>
            <p:cNvGrpSpPr/>
            <p:nvPr/>
          </p:nvGrpSpPr>
          <p:grpSpPr>
            <a:xfrm>
              <a:off x="4250291" y="3014159"/>
              <a:ext cx="3429309" cy="3052397"/>
              <a:chOff x="4250291" y="3014159"/>
              <a:chExt cx="3429309" cy="3052397"/>
            </a:xfrm>
          </p:grpSpPr>
          <p:grpSp>
            <p:nvGrpSpPr>
              <p:cNvPr id="2054" name="Group 2053">
                <a:extLst>
                  <a:ext uri="{FF2B5EF4-FFF2-40B4-BE49-F238E27FC236}">
                    <a16:creationId xmlns:a16="http://schemas.microsoft.com/office/drawing/2014/main" id="{D17EFE46-6B93-5A8A-5E68-F46D582C245A}"/>
                  </a:ext>
                </a:extLst>
              </p:cNvPr>
              <p:cNvGrpSpPr/>
              <p:nvPr/>
            </p:nvGrpSpPr>
            <p:grpSpPr>
              <a:xfrm>
                <a:off x="4250291" y="3014159"/>
                <a:ext cx="3429309" cy="2884511"/>
                <a:chOff x="4250291" y="3509459"/>
                <a:chExt cx="3429309" cy="2884511"/>
              </a:xfrm>
            </p:grpSpPr>
            <p:grpSp>
              <p:nvGrpSpPr>
                <p:cNvPr id="2052" name="Group 2051">
                  <a:extLst>
                    <a:ext uri="{FF2B5EF4-FFF2-40B4-BE49-F238E27FC236}">
                      <a16:creationId xmlns:a16="http://schemas.microsoft.com/office/drawing/2014/main" id="{7DC3F784-17D7-C614-4EDD-E7F4100A1CEE}"/>
                    </a:ext>
                  </a:extLst>
                </p:cNvPr>
                <p:cNvGrpSpPr/>
                <p:nvPr/>
              </p:nvGrpSpPr>
              <p:grpSpPr>
                <a:xfrm>
                  <a:off x="4250291" y="3509459"/>
                  <a:ext cx="3429309" cy="861224"/>
                  <a:chOff x="4250291" y="3509459"/>
                  <a:chExt cx="3429309" cy="861224"/>
                </a:xfrm>
              </p:grpSpPr>
              <p:grpSp>
                <p:nvGrpSpPr>
                  <p:cNvPr id="2051" name="Group 2050">
                    <a:extLst>
                      <a:ext uri="{FF2B5EF4-FFF2-40B4-BE49-F238E27FC236}">
                        <a16:creationId xmlns:a16="http://schemas.microsoft.com/office/drawing/2014/main" id="{E73774FB-BA39-8C6E-F61B-C8922414BFF0}"/>
                      </a:ext>
                    </a:extLst>
                  </p:cNvPr>
                  <p:cNvGrpSpPr/>
                  <p:nvPr/>
                </p:nvGrpSpPr>
                <p:grpSpPr>
                  <a:xfrm>
                    <a:off x="4250291" y="3711883"/>
                    <a:ext cx="3429309" cy="658800"/>
                    <a:chOff x="4250291" y="3711883"/>
                    <a:chExt cx="3429309" cy="658800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5D5B0BC0-29EE-43C1-9EA9-00B83DC264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50291" y="3711883"/>
                      <a:ext cx="3429309" cy="658800"/>
                      <a:chOff x="362579" y="3711883"/>
                      <a:chExt cx="3429309" cy="658800"/>
                    </a:xfrm>
                  </p:grpSpPr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FFF4E0D3-9A79-3D5E-462A-244593850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2579" y="3711883"/>
                        <a:ext cx="3429309" cy="657272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D9D9D9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27F949EC-9E03-B0E8-EB1E-9D274D170D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598" y="3711883"/>
                        <a:ext cx="1029600" cy="658800"/>
                      </a:xfrm>
                      <a:prstGeom prst="rect">
                        <a:avLst/>
                      </a:prstGeom>
                      <a:solidFill>
                        <a:srgbClr val="F0531E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CA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049" name="Rectangle 2048">
                      <a:extLst>
                        <a:ext uri="{FF2B5EF4-FFF2-40B4-BE49-F238E27FC236}">
                          <a16:creationId xmlns:a16="http://schemas.microsoft.com/office/drawing/2014/main" id="{18047A0F-AE05-F85D-2331-F624E8CE2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61310" y="3711883"/>
                      <a:ext cx="342000" cy="657272"/>
                    </a:xfrm>
                    <a:prstGeom prst="rect">
                      <a:avLst/>
                    </a:prstGeom>
                    <a:solidFill>
                      <a:srgbClr val="FACCB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A7A4594F-1AC3-89C5-458B-E64EFFBFF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7125" y="3711883"/>
                      <a:ext cx="230400" cy="657272"/>
                    </a:xfrm>
                    <a:prstGeom prst="rect">
                      <a:avLst/>
                    </a:prstGeom>
                    <a:solidFill>
                      <a:srgbClr val="F7A98D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9AF5FA4E-D715-BA80-DA96-9693C264EF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7730" y="3711883"/>
                      <a:ext cx="230400" cy="657272"/>
                    </a:xfrm>
                    <a:prstGeom prst="rect">
                      <a:avLst/>
                    </a:prstGeom>
                    <a:solidFill>
                      <a:srgbClr val="F4855E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2F5F92D9-2F4F-9A51-8872-EF6B70488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63950" y="3711883"/>
                      <a:ext cx="230400" cy="657272"/>
                    </a:xfrm>
                    <a:prstGeom prst="rect">
                      <a:avLst/>
                    </a:prstGeom>
                    <a:solidFill>
                      <a:srgbClr val="F0531E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053" name="Right Brace 2052">
                    <a:extLst>
                      <a:ext uri="{FF2B5EF4-FFF2-40B4-BE49-F238E27FC236}">
                        <a16:creationId xmlns:a16="http://schemas.microsoft.com/office/drawing/2014/main" id="{364B639B-3EE1-CB74-9ADB-3AE16EAFA52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699535" y="3112960"/>
                    <a:ext cx="153151" cy="946150"/>
                  </a:xfrm>
                  <a:prstGeom prst="rightBrace">
                    <a:avLst>
                      <a:gd name="adj1" fmla="val 8333"/>
                      <a:gd name="adj2" fmla="val 50671"/>
                    </a:avLst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F6269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1BFA7B5A-79FB-0252-FD28-E0D60AE2F9B8}"/>
                    </a:ext>
                  </a:extLst>
                </p:cNvPr>
                <p:cNvGrpSpPr/>
                <p:nvPr/>
              </p:nvGrpSpPr>
              <p:grpSpPr>
                <a:xfrm>
                  <a:off x="4955630" y="4449969"/>
                  <a:ext cx="308721" cy="864000"/>
                  <a:chOff x="4450910" y="4292791"/>
                  <a:chExt cx="308721" cy="864000"/>
                </a:xfrm>
              </p:grpSpPr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727E614A-2C7E-58E0-6384-C1B311E279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4607231" y="5004391"/>
                    <a:ext cx="0" cy="304800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0FB4E10D-5DFF-AF5C-A1FE-DB4DCF5F93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0910" y="4292791"/>
                    <a:ext cx="0" cy="86400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F9D288F-3336-4584-899F-4671E06A05CD}"/>
                    </a:ext>
                  </a:extLst>
                </p:cNvPr>
                <p:cNvGrpSpPr/>
                <p:nvPr/>
              </p:nvGrpSpPr>
              <p:grpSpPr>
                <a:xfrm>
                  <a:off x="4735395" y="4449969"/>
                  <a:ext cx="312161" cy="1404000"/>
                  <a:chOff x="4450910" y="4030621"/>
                  <a:chExt cx="312161" cy="1404000"/>
                </a:xfrm>
              </p:grpSpPr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BD64EDBC-1069-E010-D251-237E4F2984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4610671" y="5273984"/>
                    <a:ext cx="0" cy="304800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E33B5CCC-B0C9-6D60-EDD5-0D00027E39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50910" y="4030621"/>
                    <a:ext cx="0" cy="140400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2095EEC-E188-71A3-6240-6367AA99EB6C}"/>
                    </a:ext>
                  </a:extLst>
                </p:cNvPr>
                <p:cNvGrpSpPr/>
                <p:nvPr/>
              </p:nvGrpSpPr>
              <p:grpSpPr>
                <a:xfrm>
                  <a:off x="4439062" y="4449970"/>
                  <a:ext cx="304800" cy="1944000"/>
                  <a:chOff x="4442443" y="3785679"/>
                  <a:chExt cx="304800" cy="1944000"/>
                </a:xfrm>
              </p:grpSpPr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E4F1ECFE-27C6-C6D2-9F29-B265321267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4594843" y="5573894"/>
                    <a:ext cx="0" cy="304800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C4D372E1-FF01-09E4-60D8-BFDE571940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42443" y="3785679"/>
                    <a:ext cx="8467" cy="1944000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68F251-BEC2-D05D-495B-34AE80E1C6BF}"/>
                  </a:ext>
                </a:extLst>
              </p:cNvPr>
              <p:cNvSpPr txBox="1"/>
              <p:nvPr/>
            </p:nvSpPr>
            <p:spPr>
              <a:xfrm>
                <a:off x="4779441" y="5742556"/>
                <a:ext cx="1853255" cy="32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269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Safety </a:t>
                </a: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531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(10%)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8D2F584-67C1-322F-D299-993E1132B484}"/>
                  </a:ext>
                </a:extLst>
              </p:cNvPr>
              <p:cNvSpPr txBox="1"/>
              <p:nvPr/>
            </p:nvSpPr>
            <p:spPr>
              <a:xfrm>
                <a:off x="5086695" y="5182190"/>
                <a:ext cx="1853255" cy="32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269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Fuel </a:t>
                </a: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531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(6.67%)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F9254DA-4149-84E3-D5D9-A79CD3BC3929}"/>
                  </a:ext>
                </a:extLst>
              </p:cNvPr>
              <p:cNvSpPr txBox="1"/>
              <p:nvPr/>
            </p:nvSpPr>
            <p:spPr>
              <a:xfrm>
                <a:off x="5329147" y="4638689"/>
                <a:ext cx="2160911" cy="32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269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Customer </a:t>
                </a: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0531E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(6.67%)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42F8398-FE5E-0413-7C11-119090AA3EBD}"/>
                  </a:ext>
                </a:extLst>
              </p:cNvPr>
              <p:cNvSpPr txBox="1"/>
              <p:nvPr/>
            </p:nvSpPr>
            <p:spPr>
              <a:xfrm>
                <a:off x="5472801" y="4139547"/>
                <a:ext cx="2160911" cy="324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6269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Employee </a:t>
                </a:r>
                <a:r>
                  <a:rPr kumimoji="0" lang="en-CA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n-ea"/>
                    <a:cs typeface="+mn-cs"/>
                  </a:rPr>
                  <a:t>(6.67%)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683507A-420B-4C5E-8AF9-88ABB3A4FEF0}"/>
                </a:ext>
              </a:extLst>
            </p:cNvPr>
            <p:cNvSpPr txBox="1"/>
            <p:nvPr/>
          </p:nvSpPr>
          <p:spPr>
            <a:xfrm>
              <a:off x="4363443" y="2582473"/>
              <a:ext cx="851768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dirty="0">
                  <a:solidFill>
                    <a:schemeClr val="bg2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30%</a:t>
              </a:r>
              <a:endParaRPr kumimoji="0" lang="en-CA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0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8" grpId="0" animBg="1"/>
      <p:bldP spid="80" grpId="0" animBg="1"/>
      <p:bldP spid="31" grpId="0" animBg="1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E08F58-A138-4618-A0C2-394FBB47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Case Study: PSUs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9EB5-6869-41A8-BA98-FB87DA4F32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lvl="0"/>
            <a:r>
              <a:rPr lang="en-US" noProof="0" dirty="0"/>
              <a:t>9</a:t>
            </a:r>
          </a:p>
          <a:p>
            <a:pPr lvl="0"/>
            <a:endParaRPr lang="en-US" noProof="0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CC16488-4C2D-4EA7-98DE-928B0D7E75C7}"/>
              </a:ext>
            </a:extLst>
          </p:cNvPr>
          <p:cNvSpPr txBox="1">
            <a:spLocks/>
          </p:cNvSpPr>
          <p:nvPr/>
        </p:nvSpPr>
        <p:spPr>
          <a:xfrm>
            <a:off x="238449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ABDE79-71F2-87A7-E90C-AFD849AFD1AD}"/>
              </a:ext>
            </a:extLst>
          </p:cNvPr>
          <p:cNvGrpSpPr/>
          <p:nvPr/>
        </p:nvGrpSpPr>
        <p:grpSpPr>
          <a:xfrm>
            <a:off x="3314833" y="1922362"/>
            <a:ext cx="6358779" cy="850470"/>
            <a:chOff x="3314833" y="1922362"/>
            <a:chExt cx="6358779" cy="85047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FAB9680-F01F-3BC2-FEBD-312B5E60C834}"/>
                </a:ext>
              </a:extLst>
            </p:cNvPr>
            <p:cNvGrpSpPr/>
            <p:nvPr/>
          </p:nvGrpSpPr>
          <p:grpSpPr>
            <a:xfrm>
              <a:off x="3314833" y="1922515"/>
              <a:ext cx="6358779" cy="850317"/>
              <a:chOff x="3314833" y="1922515"/>
              <a:chExt cx="6358779" cy="85031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EF4FD62-8924-AA83-968C-81E63C5EB59F}"/>
                  </a:ext>
                </a:extLst>
              </p:cNvPr>
              <p:cNvSpPr/>
              <p:nvPr/>
            </p:nvSpPr>
            <p:spPr>
              <a:xfrm>
                <a:off x="3314833" y="1924266"/>
                <a:ext cx="6358779" cy="847986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9D9D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34210-1F9A-3C26-D8F3-CC2A0C011D66}"/>
                  </a:ext>
                </a:extLst>
              </p:cNvPr>
              <p:cNvSpPr/>
              <p:nvPr/>
            </p:nvSpPr>
            <p:spPr>
              <a:xfrm>
                <a:off x="3568281" y="1922605"/>
                <a:ext cx="255600" cy="849957"/>
              </a:xfrm>
              <a:prstGeom prst="rect">
                <a:avLst/>
              </a:prstGeom>
              <a:solidFill>
                <a:srgbClr val="F8A88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85BA67F-A3EF-11E8-D97B-C0025DA49D53}"/>
                  </a:ext>
                </a:extLst>
              </p:cNvPr>
              <p:cNvSpPr/>
              <p:nvPr/>
            </p:nvSpPr>
            <p:spPr>
              <a:xfrm>
                <a:off x="3819287" y="1922813"/>
                <a:ext cx="255600" cy="849957"/>
              </a:xfrm>
              <a:prstGeom prst="rect">
                <a:avLst/>
              </a:prstGeom>
              <a:solidFill>
                <a:srgbClr val="F58C6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6616F6A-10D5-E081-7D8B-245980C3A690}"/>
                  </a:ext>
                </a:extLst>
              </p:cNvPr>
              <p:cNvSpPr/>
              <p:nvPr/>
            </p:nvSpPr>
            <p:spPr>
              <a:xfrm>
                <a:off x="4074495" y="1922515"/>
                <a:ext cx="255600" cy="849957"/>
              </a:xfrm>
              <a:prstGeom prst="rect">
                <a:avLst/>
              </a:prstGeom>
              <a:solidFill>
                <a:srgbClr val="F3744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0DC929-A9D6-D604-0300-BD84F4288164}"/>
                  </a:ext>
                </a:extLst>
              </p:cNvPr>
              <p:cNvSpPr/>
              <p:nvPr/>
            </p:nvSpPr>
            <p:spPr>
              <a:xfrm>
                <a:off x="4330314" y="1922875"/>
                <a:ext cx="255600" cy="849957"/>
              </a:xfrm>
              <a:prstGeom prst="rect">
                <a:avLst/>
              </a:prstGeom>
              <a:solidFill>
                <a:srgbClr val="F0531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11F47E-587B-5312-BEA9-00E0D3DA34C1}"/>
                </a:ext>
              </a:extLst>
            </p:cNvPr>
            <p:cNvSpPr/>
            <p:nvPr/>
          </p:nvSpPr>
          <p:spPr>
            <a:xfrm>
              <a:off x="3316849" y="1922362"/>
              <a:ext cx="255600" cy="849957"/>
            </a:xfrm>
            <a:prstGeom prst="rect">
              <a:avLst/>
            </a:prstGeom>
            <a:solidFill>
              <a:srgbClr val="FACC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70B8170-BFA8-B542-D223-6E1566E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65" y="2054624"/>
            <a:ext cx="1444104" cy="5872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92F91-1E6B-458F-A6B8-A8CF361327D8}"/>
              </a:ext>
            </a:extLst>
          </p:cNvPr>
          <p:cNvGrpSpPr/>
          <p:nvPr/>
        </p:nvGrpSpPr>
        <p:grpSpPr>
          <a:xfrm>
            <a:off x="1302840" y="4304239"/>
            <a:ext cx="9586321" cy="1148467"/>
            <a:chOff x="1272179" y="4304239"/>
            <a:chExt cx="9586321" cy="114846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E276F8-87A1-1754-EF37-5DE1DBFA75B6}"/>
                </a:ext>
              </a:extLst>
            </p:cNvPr>
            <p:cNvSpPr/>
            <p:nvPr/>
          </p:nvSpPr>
          <p:spPr>
            <a:xfrm>
              <a:off x="9170383" y="4304239"/>
              <a:ext cx="1688117" cy="11484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0531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4%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626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ESG Ratings and Rankings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A1E87C1-F922-494D-91BB-C45D6D552785}"/>
                </a:ext>
              </a:extLst>
            </p:cNvPr>
            <p:cNvSpPr/>
            <p:nvPr/>
          </p:nvSpPr>
          <p:spPr>
            <a:xfrm>
              <a:off x="7195832" y="4304239"/>
              <a:ext cx="1688117" cy="11484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0531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4%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626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Equity, Diversity and Inclusion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1473D0-85AF-268A-9F26-D6D463FA6588}"/>
                </a:ext>
              </a:extLst>
            </p:cNvPr>
            <p:cNvSpPr/>
            <p:nvPr/>
          </p:nvSpPr>
          <p:spPr>
            <a:xfrm>
              <a:off x="5221281" y="4304239"/>
              <a:ext cx="1688117" cy="11484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0531E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4%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626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Tailings Facilities Management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DFCB3D-A8C0-547C-6634-888DA7323660}"/>
                </a:ext>
              </a:extLst>
            </p:cNvPr>
            <p:cNvSpPr/>
            <p:nvPr/>
          </p:nvSpPr>
          <p:spPr>
            <a:xfrm>
              <a:off x="3246730" y="4304239"/>
              <a:ext cx="1688117" cy="11484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4%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626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Biodiversity and Reclamation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F8A19AE-5F89-F6F6-1E0C-F7F0BDACE75C}"/>
                </a:ext>
              </a:extLst>
            </p:cNvPr>
            <p:cNvSpPr/>
            <p:nvPr/>
          </p:nvSpPr>
          <p:spPr>
            <a:xfrm>
              <a:off x="1272179" y="4304239"/>
              <a:ext cx="1688117" cy="11484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4%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F6269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Climate Change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5F626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7" name="Right Brace 66">
            <a:extLst>
              <a:ext uri="{FF2B5EF4-FFF2-40B4-BE49-F238E27FC236}">
                <a16:creationId xmlns:a16="http://schemas.microsoft.com/office/drawing/2014/main" id="{BDB8040C-BB26-24C2-687E-4BDA3178E003}"/>
              </a:ext>
            </a:extLst>
          </p:cNvPr>
          <p:cNvSpPr/>
          <p:nvPr/>
        </p:nvSpPr>
        <p:spPr>
          <a:xfrm rot="16200000">
            <a:off x="3788364" y="1064807"/>
            <a:ext cx="303900" cy="1271080"/>
          </a:xfrm>
          <a:prstGeom prst="rightBrace">
            <a:avLst>
              <a:gd name="adj1" fmla="val 8333"/>
              <a:gd name="adj2" fmla="val 50671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5F62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B6E589BD-38D6-8E94-736F-3AE739BA0505}"/>
              </a:ext>
            </a:extLst>
          </p:cNvPr>
          <p:cNvSpPr txBox="1"/>
          <p:nvPr/>
        </p:nvSpPr>
        <p:spPr>
          <a:xfrm>
            <a:off x="3654498" y="1139492"/>
            <a:ext cx="700315" cy="373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0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</a:p>
          <a:p>
            <a:pPr algn="l"/>
            <a:endParaRPr lang="en-CA" sz="2000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Footer Placeholder 1">
            <a:extLst>
              <a:ext uri="{FF2B5EF4-FFF2-40B4-BE49-F238E27FC236}">
                <a16:creationId xmlns:a16="http://schemas.microsoft.com/office/drawing/2014/main" id="{E0EA89E8-91D0-4467-AB2D-0D0F0A9A1B96}"/>
              </a:ext>
            </a:extLst>
          </p:cNvPr>
          <p:cNvSpPr txBox="1">
            <a:spLocks/>
          </p:cNvSpPr>
          <p:nvPr/>
        </p:nvSpPr>
        <p:spPr>
          <a:xfrm>
            <a:off x="123222" y="6532780"/>
            <a:ext cx="10231465" cy="27034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1120"/>
              </a:lnSpc>
              <a:defRPr sz="1000" kern="1200" cap="none" baseline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Source: Company Proxy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91E6A3-5D37-4568-9F1B-C6764A444987}"/>
              </a:ext>
            </a:extLst>
          </p:cNvPr>
          <p:cNvCxnSpPr>
            <a:cxnSpLocks/>
          </p:cNvCxnSpPr>
          <p:nvPr/>
        </p:nvCxnSpPr>
        <p:spPr>
          <a:xfrm>
            <a:off x="3700218" y="2772252"/>
            <a:ext cx="0" cy="1531987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17B0AA9-2B98-4570-B9BF-94AC51A49571}"/>
              </a:ext>
            </a:extLst>
          </p:cNvPr>
          <p:cNvCxnSpPr>
            <a:endCxn id="36" idx="0"/>
          </p:cNvCxnSpPr>
          <p:nvPr/>
        </p:nvCxnSpPr>
        <p:spPr>
          <a:xfrm rot="5400000">
            <a:off x="2028026" y="2891126"/>
            <a:ext cx="1531987" cy="1294239"/>
          </a:xfrm>
          <a:prstGeom prst="bentConnector3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91A7BDFA-F2AC-4A95-BE8F-BB5F615B8F34}"/>
              </a:ext>
            </a:extLst>
          </p:cNvPr>
          <p:cNvCxnSpPr>
            <a:cxnSpLocks/>
            <a:stCxn id="42" idx="2"/>
            <a:endCxn id="37" idx="0"/>
          </p:cNvCxnSpPr>
          <p:nvPr/>
        </p:nvCxnSpPr>
        <p:spPr>
          <a:xfrm rot="16200000" flipH="1">
            <a:off x="4255810" y="2464047"/>
            <a:ext cx="1531469" cy="2148914"/>
          </a:xfrm>
          <a:prstGeom prst="bentConnector3">
            <a:avLst>
              <a:gd name="adj1" fmla="val 64927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9A64C737-4E99-4988-8AF2-3A547945AFBB}"/>
              </a:ext>
            </a:extLst>
          </p:cNvPr>
          <p:cNvCxnSpPr>
            <a:cxnSpLocks/>
            <a:stCxn id="43" idx="2"/>
            <a:endCxn id="38" idx="0"/>
          </p:cNvCxnSpPr>
          <p:nvPr/>
        </p:nvCxnSpPr>
        <p:spPr>
          <a:xfrm rot="16200000" flipH="1">
            <a:off x="5370540" y="1604226"/>
            <a:ext cx="1531767" cy="3868257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B39351A-3EC1-49AC-9C47-0B4121BDB9DE}"/>
              </a:ext>
            </a:extLst>
          </p:cNvPr>
          <p:cNvCxnSpPr>
            <a:cxnSpLocks/>
            <a:stCxn id="44" idx="2"/>
            <a:endCxn id="39" idx="0"/>
          </p:cNvCxnSpPr>
          <p:nvPr/>
        </p:nvCxnSpPr>
        <p:spPr>
          <a:xfrm rot="16200000" flipH="1">
            <a:off x="6485905" y="745040"/>
            <a:ext cx="1531407" cy="5586989"/>
          </a:xfrm>
          <a:prstGeom prst="bentConnector3">
            <a:avLst>
              <a:gd name="adj1" fmla="val 32833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836088"/>
      </p:ext>
    </p:extLst>
  </p:cSld>
  <p:clrMapOvr>
    <a:masterClrMapping/>
  </p:clrMapOvr>
</p:sld>
</file>

<file path=ppt/theme/theme1.xml><?xml version="1.0" encoding="utf-8"?>
<a:theme xmlns:a="http://schemas.openxmlformats.org/drawingml/2006/main" name="Hugessen Presentation Template">
  <a:themeElements>
    <a:clrScheme name="Custom 35">
      <a:dk1>
        <a:srgbClr val="5F6269"/>
      </a:dk1>
      <a:lt1>
        <a:sysClr val="window" lastClr="FFFFFF"/>
      </a:lt1>
      <a:dk2>
        <a:srgbClr val="002957"/>
      </a:dk2>
      <a:lt2>
        <a:srgbClr val="F0531E"/>
      </a:lt2>
      <a:accent1>
        <a:srgbClr val="DFE1DF"/>
      </a:accent1>
      <a:accent2>
        <a:srgbClr val="C7C9C8"/>
      </a:accent2>
      <a:accent3>
        <a:srgbClr val="EA3C18"/>
      </a:accent3>
      <a:accent4>
        <a:srgbClr val="011D45"/>
      </a:accent4>
      <a:accent5>
        <a:srgbClr val="464B54"/>
      </a:accent5>
      <a:accent6>
        <a:srgbClr val="32363D"/>
      </a:accent6>
      <a:hlink>
        <a:srgbClr val="F16824"/>
      </a:hlink>
      <a:folHlink>
        <a:srgbClr val="F168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Calibri Light" panose="020F03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sz="1400" dirty="0" err="1" smtClean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DF2C8F7-C02F-48CB-8716-18AE33480F21}" vid="{5B9220F2-102F-4E3C-85C3-37ADE7B214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707</Words>
  <Application>Microsoft Office PowerPoint</Application>
  <PresentationFormat>Widescreen</PresentationFormat>
  <Paragraphs>217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Hugessen Presentation Template</vt:lpstr>
      <vt:lpstr>PowerPoint Presentation</vt:lpstr>
      <vt:lpstr>Introduction and Agenda</vt:lpstr>
      <vt:lpstr>PowerPoint Presentation</vt:lpstr>
      <vt:lpstr>2022 Proxy Season Takeaways</vt:lpstr>
      <vt:lpstr>2022 Proxy Season Takeaways</vt:lpstr>
      <vt:lpstr>2022 Proxy Season Takeaways</vt:lpstr>
      <vt:lpstr>Proxy Season Takeaways: US</vt:lpstr>
      <vt:lpstr>Case Studies: STIP</vt:lpstr>
      <vt:lpstr>Case Study: PSUs</vt:lpstr>
      <vt:lpstr>Case Studies: US</vt:lpstr>
      <vt:lpstr>Case Studies: US</vt:lpstr>
      <vt:lpstr>Shareholder Perspectives</vt:lpstr>
      <vt:lpstr>Shareholder Perspectives: US</vt:lpstr>
      <vt:lpstr>Looking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Lee</dc:creator>
  <cp:lastModifiedBy>Julia Hunt</cp:lastModifiedBy>
  <cp:revision>202</cp:revision>
  <dcterms:created xsi:type="dcterms:W3CDTF">2022-05-19T00:04:02Z</dcterms:created>
  <dcterms:modified xsi:type="dcterms:W3CDTF">2022-06-02T21:27:19Z</dcterms:modified>
</cp:coreProperties>
</file>